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22"/>
  </p:notesMasterIdLst>
  <p:handoutMasterIdLst>
    <p:handoutMasterId r:id="rId23"/>
  </p:handout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7" r:id="rId14"/>
    <p:sldId id="269" r:id="rId15"/>
    <p:sldId id="270" r:id="rId16"/>
    <p:sldId id="273" r:id="rId17"/>
    <p:sldId id="274" r:id="rId18"/>
    <p:sldId id="275" r:id="rId19"/>
    <p:sldId id="271" r:id="rId20"/>
    <p:sldId id="272" r:id="rId21"/>
  </p:sldIdLst>
  <p:sldSz cx="9144000" cy="6858000" type="screen4x3"/>
  <p:notesSz cx="6858000" cy="9144000"/>
  <p:defaultTextStyle>
    <a:lvl1pPr marL="0" algn="l" rtl="0" latinLnBrk="0">
      <a:defRPr lang="fr-FR" sz="1800" kern="1200">
        <a:solidFill>
          <a:schemeClr val="tx1"/>
        </a:solidFill>
        <a:latin typeface="+mn-lt"/>
        <a:ea typeface="+mn-ea"/>
        <a:cs typeface="+mn-cs"/>
      </a:defRPr>
    </a:lvl1pPr>
    <a:lvl2pPr marL="457200" algn="l" rtl="0" latinLnBrk="0">
      <a:defRPr lang="fr-FR" sz="1800" kern="1200">
        <a:solidFill>
          <a:schemeClr val="tx1"/>
        </a:solidFill>
        <a:latin typeface="+mn-lt"/>
        <a:ea typeface="+mn-ea"/>
        <a:cs typeface="+mn-cs"/>
      </a:defRPr>
    </a:lvl2pPr>
    <a:lvl3pPr marL="914400" algn="l" rtl="0" latinLnBrk="0">
      <a:defRPr lang="fr-FR" sz="1800" kern="1200">
        <a:solidFill>
          <a:schemeClr val="tx1"/>
        </a:solidFill>
        <a:latin typeface="+mn-lt"/>
        <a:ea typeface="+mn-ea"/>
        <a:cs typeface="+mn-cs"/>
      </a:defRPr>
    </a:lvl3pPr>
    <a:lvl4pPr marL="1371600" algn="l" rtl="0" latinLnBrk="0">
      <a:defRPr lang="fr-FR" sz="1800" kern="1200">
        <a:solidFill>
          <a:schemeClr val="tx1"/>
        </a:solidFill>
        <a:latin typeface="+mn-lt"/>
        <a:ea typeface="+mn-ea"/>
        <a:cs typeface="+mn-cs"/>
      </a:defRPr>
    </a:lvl4pPr>
    <a:lvl5pPr marL="1828800" algn="l" rtl="0" latinLnBrk="0">
      <a:defRPr lang="fr-FR" sz="1800" kern="1200">
        <a:solidFill>
          <a:schemeClr val="tx1"/>
        </a:solidFill>
        <a:latin typeface="+mn-lt"/>
        <a:ea typeface="+mn-ea"/>
        <a:cs typeface="+mn-cs"/>
      </a:defRPr>
    </a:lvl5pPr>
    <a:lvl6pPr marL="2286000" algn="l" rtl="0" latinLnBrk="0">
      <a:defRPr lang="fr-FR" sz="1800" kern="1200">
        <a:solidFill>
          <a:schemeClr val="tx1"/>
        </a:solidFill>
        <a:latin typeface="+mn-lt"/>
        <a:ea typeface="+mn-ea"/>
        <a:cs typeface="+mn-cs"/>
      </a:defRPr>
    </a:lvl6pPr>
    <a:lvl7pPr marL="2743200" algn="l" rtl="0" latinLnBrk="0">
      <a:defRPr lang="fr-FR" sz="1800" kern="1200">
        <a:solidFill>
          <a:schemeClr val="tx1"/>
        </a:solidFill>
        <a:latin typeface="+mn-lt"/>
        <a:ea typeface="+mn-ea"/>
        <a:cs typeface="+mn-cs"/>
      </a:defRPr>
    </a:lvl7pPr>
    <a:lvl8pPr marL="3200400" algn="l" rtl="0" latinLnBrk="0">
      <a:defRPr lang="fr-FR" sz="1800" kern="1200">
        <a:solidFill>
          <a:schemeClr val="tx1"/>
        </a:solidFill>
        <a:latin typeface="+mn-lt"/>
        <a:ea typeface="+mn-ea"/>
        <a:cs typeface="+mn-cs"/>
      </a:defRPr>
    </a:lvl8pPr>
    <a:lvl9pPr marL="3657600" algn="l" rtl="0" latinLnBrk="0">
      <a:defRPr lang="fr-F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FFFFFF"/>
  </p:clrMru>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neCell>
      <a:tcStyle>
        <a:tcBdr/>
      </a:tcStyle>
    </a:neCell>
    <a:nwCell>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neCell>
      <a:tcStyle>
        <a:tcBdr/>
      </a:tcStyle>
    </a:neCell>
    <a:nwCell>
      <a:tcStyle>
        <a:tcBdr/>
      </a:tcStyle>
    </a:nw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5C22544A-7EE6-4342-B048-85BDC9FD1C3A}" styleName="Medium Style 2 - Accent 1">
    <a:wholeTbl>
      <a:tcTxStyle>
        <a:fontRef idx="minor">
          <a:scrgbClr r="0" g="0" b="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fontRef idx="minor">
          <a:scrgbClr r="0" g="0" b="0"/>
        </a:fontRef>
        <a:schemeClr val="lt1"/>
      </a:tcTxStyle>
      <a:tcStyle>
        <a:tcBdr>
          <a:top>
            <a:ln w="38100" cmpd="sng">
              <a:solidFill>
                <a:schemeClr val="lt1"/>
              </a:solidFill>
            </a:ln>
          </a:top>
        </a:tcBdr>
        <a:fill>
          <a:solidFill>
            <a:schemeClr val="accent1"/>
          </a:solidFill>
        </a:fill>
      </a:tcStyle>
    </a:lastRow>
    <a:seCell>
      <a:tcStyle>
        <a:tcBdr/>
      </a:tcStyle>
    </a:seCell>
    <a:swCell>
      <a:tcStyle>
        <a:tcBdr/>
      </a:tcStyle>
    </a:swCell>
    <a:firstRow>
      <a:tcTxStyle b="on">
        <a:fontRef idx="minor">
          <a:scrgbClr r="0" g="0" b="0"/>
        </a:fontRef>
        <a:schemeClr val="lt1"/>
      </a:tcTxStyle>
      <a:tcStyle>
        <a:tcBdr>
          <a:bottom>
            <a:ln w="38100" cmpd="sng">
              <a:solidFill>
                <a:schemeClr val="lt1"/>
              </a:solidFill>
            </a:ln>
          </a:bottom>
        </a:tcBdr>
        <a:fill>
          <a:solidFill>
            <a:schemeClr val="accent1"/>
          </a:solidFill>
        </a:fill>
      </a:tcStyle>
    </a:firstRow>
    <a:neCell>
      <a:tcStyle>
        <a:tcBdr/>
      </a:tcStyle>
    </a:neCell>
    <a:nwCell>
      <a:tcStyle>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074"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74CC254-AC47-4E20-AF26-8F9CE91509CB}" type="datetimeFigureOut">
              <a:rPr lang="fr-BE" smtClean="0"/>
              <a:pPr/>
              <a:t>28/09/2010</a:t>
            </a:fld>
            <a:endParaRPr lang="fr-BE"/>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BE30BD-0C8F-40F3-A403-4E571930EAF5}" type="slidenum">
              <a:rPr lang="fr-BE" smtClean="0"/>
              <a:pPr/>
              <a:t>‹N°›</a:t>
            </a:fld>
            <a:endParaRPr lang="fr-BE"/>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latinLnBrk="0">
              <a:defRPr lang="fr-FR" sz="1200"/>
            </a:lvl1pPr>
            <a:extLst/>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latinLnBrk="0">
              <a:defRPr lang="fr-FR" sz="1200"/>
            </a:lvl1pPr>
            <a:extLst/>
          </a:lstStyle>
          <a:p>
            <a:fld id="{C238408C-6839-46EE-8131-EDA75C487F2E}" type="datetimeFigureOut">
              <a:rPr/>
              <a:pPr/>
              <a:t>30/06/2006</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fr-FR"/>
              <a:t>Cliquez pour modifier les styles du texte du masque</a:t>
            </a:r>
          </a:p>
          <a:p>
            <a:pPr lvl="1"/>
            <a:r>
              <a:rPr lang="fr-FR"/>
              <a:t>Niveau 2</a:t>
            </a:r>
          </a:p>
          <a:p>
            <a:pPr lvl="2"/>
            <a:r>
              <a:rPr lang="fr-FR"/>
              <a:t>Niveau 3</a:t>
            </a:r>
          </a:p>
          <a:p>
            <a:pPr lvl="3"/>
            <a:r>
              <a:rPr lang="fr-FR"/>
              <a:t>Niveau 4</a:t>
            </a:r>
          </a:p>
          <a:p>
            <a:pPr lvl="4"/>
            <a:r>
              <a:rPr lang="fr-FR"/>
              <a:t>Niveau 5</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latinLnBrk="0">
              <a:defRPr lang="fr-FR" sz="1200"/>
            </a:lvl1pPr>
            <a:extLst/>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latinLnBrk="0">
              <a:defRPr lang="fr-FR" sz="1200"/>
            </a:lvl1pPr>
            <a:extLst/>
          </a:lstStyle>
          <a:p>
            <a:fld id="{87D77045-401A-4D5E-BFE3-54C21A8A6634}" type="slidenum">
              <a:rPr/>
              <a:pPr/>
              <a:t>‹N°›</a:t>
            </a:fld>
            <a:endParaRPr lang="fr-FR"/>
          </a:p>
        </p:txBody>
      </p:sp>
    </p:spTree>
  </p:cSld>
  <p:clrMap bg1="lt1" tx1="dk1" bg2="lt2" tx2="dk2" accent1="accent1" accent2="accent2" accent3="accent3" accent4="accent4" accent5="accent5" accent6="accent6" hlink="hlink" folHlink="folHlink"/>
  <p:hf sldNum="0" hdr="0" ftr="0" dt="0"/>
  <p:notesStyle>
    <a:lvl1pPr marL="0" algn="l" rtl="0" latinLnBrk="0">
      <a:defRPr lang="fr-FR" sz="1200" kern="1200">
        <a:solidFill>
          <a:schemeClr val="tx1"/>
        </a:solidFill>
        <a:latin typeface="+mn-lt"/>
        <a:ea typeface="+mn-ea"/>
        <a:cs typeface="+mn-cs"/>
      </a:defRPr>
    </a:lvl1pPr>
    <a:lvl2pPr marL="457200" algn="l" rtl="0" latinLnBrk="0">
      <a:defRPr lang="fr-FR" sz="1200" kern="1200">
        <a:solidFill>
          <a:schemeClr val="tx1"/>
        </a:solidFill>
        <a:latin typeface="+mn-lt"/>
        <a:ea typeface="+mn-ea"/>
        <a:cs typeface="+mn-cs"/>
      </a:defRPr>
    </a:lvl2pPr>
    <a:lvl3pPr marL="914400" algn="l" rtl="0" latinLnBrk="0">
      <a:defRPr lang="fr-FR" sz="1200" kern="1200">
        <a:solidFill>
          <a:schemeClr val="tx1"/>
        </a:solidFill>
        <a:latin typeface="+mn-lt"/>
        <a:ea typeface="+mn-ea"/>
        <a:cs typeface="+mn-cs"/>
      </a:defRPr>
    </a:lvl3pPr>
    <a:lvl4pPr marL="1371600" algn="l" rtl="0" latinLnBrk="0">
      <a:defRPr lang="fr-FR" sz="1200" kern="1200">
        <a:solidFill>
          <a:schemeClr val="tx1"/>
        </a:solidFill>
        <a:latin typeface="+mn-lt"/>
        <a:ea typeface="+mn-ea"/>
        <a:cs typeface="+mn-cs"/>
      </a:defRPr>
    </a:lvl4pPr>
    <a:lvl5pPr marL="1828800" algn="l" rtl="0" latinLnBrk="0">
      <a:defRPr lang="fr-FR" sz="1200" kern="1200">
        <a:solidFill>
          <a:schemeClr val="tx1"/>
        </a:solidFill>
        <a:latin typeface="+mn-lt"/>
        <a:ea typeface="+mn-ea"/>
        <a:cs typeface="+mn-cs"/>
      </a:defRPr>
    </a:lvl5pPr>
    <a:lvl6pPr marL="2286000" algn="l" rtl="0" latinLnBrk="0">
      <a:defRPr lang="fr-FR" sz="1200" kern="1200">
        <a:solidFill>
          <a:schemeClr val="tx1"/>
        </a:solidFill>
        <a:latin typeface="+mn-lt"/>
        <a:ea typeface="+mn-ea"/>
        <a:cs typeface="+mn-cs"/>
      </a:defRPr>
    </a:lvl6pPr>
    <a:lvl7pPr marL="2743200" algn="l" rtl="0" latinLnBrk="0">
      <a:defRPr lang="fr-FR" sz="1200" kern="1200">
        <a:solidFill>
          <a:schemeClr val="tx1"/>
        </a:solidFill>
        <a:latin typeface="+mn-lt"/>
        <a:ea typeface="+mn-ea"/>
        <a:cs typeface="+mn-cs"/>
      </a:defRPr>
    </a:lvl7pPr>
    <a:lvl8pPr marL="3200400" algn="l" rtl="0" latinLnBrk="0">
      <a:defRPr lang="fr-FR" sz="1200" kern="1200">
        <a:solidFill>
          <a:schemeClr val="tx1"/>
        </a:solidFill>
        <a:latin typeface="+mn-lt"/>
        <a:ea typeface="+mn-ea"/>
        <a:cs typeface="+mn-cs"/>
      </a:defRPr>
    </a:lvl8pPr>
    <a:lvl9pPr marL="3657600" algn="l" rtl="0" latinLnBrk="0">
      <a:defRPr lang="fr-F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en.wikipedia.org/wiki/United_States" TargetMode="External"/><Relationship Id="rId13" Type="http://schemas.openxmlformats.org/officeDocument/2006/relationships/hyperlink" Target="http://fr.wikipedia.org/wiki/Chiffrement_sym%C3%A9trique" TargetMode="External"/><Relationship Id="rId3" Type="http://schemas.openxmlformats.org/officeDocument/2006/relationships/hyperlink" Target="http://en.wikipedia.org/wiki/Block_cipher" TargetMode="External"/><Relationship Id="rId7" Type="http://schemas.openxmlformats.org/officeDocument/2006/relationships/hyperlink" Target="http://en.wikipedia.org/wiki/Federal_Information_Processing_Standard" TargetMode="External"/><Relationship Id="rId12" Type="http://schemas.openxmlformats.org/officeDocument/2006/relationships/hyperlink" Target="http://fr.wikipedia.org/wiki/Algorithmique" TargetMode="External"/><Relationship Id="rId17" Type="http://schemas.openxmlformats.org/officeDocument/2006/relationships/hyperlink" Target="http://fr.wikipedia.org/wiki/%C3%89tats-Unis" TargetMode="External"/><Relationship Id="rId2" Type="http://schemas.openxmlformats.org/officeDocument/2006/relationships/slide" Target="../slides/slide12.xml"/><Relationship Id="rId16" Type="http://schemas.openxmlformats.org/officeDocument/2006/relationships/hyperlink" Target="http://fr.wikipedia.org/wiki/Standard" TargetMode="External"/><Relationship Id="rId1" Type="http://schemas.openxmlformats.org/officeDocument/2006/relationships/notesMaster" Target="../notesMasters/notesMaster1.xml"/><Relationship Id="rId6" Type="http://schemas.openxmlformats.org/officeDocument/2006/relationships/hyperlink" Target="http://en.wikipedia.org/wiki/National_Bureau_of_Standards" TargetMode="External"/><Relationship Id="rId11" Type="http://schemas.openxmlformats.org/officeDocument/2006/relationships/hyperlink" Target="http://fr.wikipedia.org/wiki/Rijndael" TargetMode="External"/><Relationship Id="rId5" Type="http://schemas.openxmlformats.org/officeDocument/2006/relationships/hyperlink" Target="http://en.wikipedia.org/wiki/Encrypt" TargetMode="External"/><Relationship Id="rId15" Type="http://schemas.openxmlformats.org/officeDocument/2006/relationships/hyperlink" Target="http://fr.wikipedia.org/wiki/NIST" TargetMode="External"/><Relationship Id="rId10" Type="http://schemas.openxmlformats.org/officeDocument/2006/relationships/hyperlink" Target="http://fr.wikipedia.org/wiki/Chiffrement" TargetMode="External"/><Relationship Id="rId4" Type="http://schemas.openxmlformats.org/officeDocument/2006/relationships/hyperlink" Target="http://en.wikipedia.org/wiki/Shared_secret" TargetMode="External"/><Relationship Id="rId9" Type="http://schemas.openxmlformats.org/officeDocument/2006/relationships/hyperlink" Target="http://en.wikipedia.org/wiki/Symmetric-key_algorithm" TargetMode="External"/><Relationship Id="rId14" Type="http://schemas.openxmlformats.org/officeDocument/2006/relationships/hyperlink" Target="http://fr.wikipedia.org/wiki/2000"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en.wikipedia.org/wiki/Mutual_authentication" TargetMode="External"/><Relationship Id="rId3" Type="http://schemas.openxmlformats.org/officeDocument/2006/relationships/hyperlink" Target="http://en.wikipedia.org/wiki/Cryptography" TargetMode="External"/><Relationship Id="rId7" Type="http://schemas.openxmlformats.org/officeDocument/2006/relationships/hyperlink" Target="http://en.wikipedia.org/wiki/Wireless_access_point"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en.wikipedia.org/wiki/Wi-Fi" TargetMode="External"/><Relationship Id="rId11" Type="http://schemas.openxmlformats.org/officeDocument/2006/relationships/hyperlink" Target="http://en.wikipedia.org/wiki/Certificate_Authority" TargetMode="External"/><Relationship Id="rId5" Type="http://schemas.openxmlformats.org/officeDocument/2006/relationships/hyperlink" Target="http://en.wikipedia.org/wiki/Eavesdropping" TargetMode="External"/><Relationship Id="rId10" Type="http://schemas.openxmlformats.org/officeDocument/2006/relationships/hyperlink" Target="http://en.wikipedia.org/wiki/Transport_Layer_Security" TargetMode="External"/><Relationship Id="rId4" Type="http://schemas.openxmlformats.org/officeDocument/2006/relationships/hyperlink" Target="http://en.wikipedia.org/wiki/Janus" TargetMode="External"/><Relationship Id="rId9" Type="http://schemas.openxmlformats.org/officeDocument/2006/relationships/hyperlink" Target="http://en.wikipedia.org/wiki/Authenticatio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One time pad theoretically</a:t>
            </a:r>
            <a:r>
              <a:rPr lang="en-US" baseline="0" dirty="0" smtClean="0"/>
              <a:t> impossible to crack. </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err="1" smtClean="0"/>
              <a:t>Problem</a:t>
            </a:r>
            <a:r>
              <a:rPr lang="fr-FR" dirty="0" smtClean="0"/>
              <a:t> of </a:t>
            </a:r>
            <a:r>
              <a:rPr lang="fr-FR" dirty="0" err="1" smtClean="0"/>
              <a:t>key</a:t>
            </a:r>
            <a:r>
              <a:rPr lang="fr-FR" dirty="0" smtClean="0"/>
              <a:t> size : 600mb to </a:t>
            </a:r>
            <a:r>
              <a:rPr lang="fr-FR" dirty="0" err="1" smtClean="0"/>
              <a:t>encrypt</a:t>
            </a:r>
            <a:r>
              <a:rPr lang="fr-FR" baseline="0" dirty="0" smtClean="0"/>
              <a:t> -&gt; 600mb </a:t>
            </a:r>
            <a:r>
              <a:rPr lang="fr-FR" baseline="0" dirty="0" err="1" smtClean="0"/>
              <a:t>key</a:t>
            </a:r>
            <a:endParaRPr lang="fr-F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B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B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The </a:t>
            </a:r>
            <a:r>
              <a:rPr lang="en-US" b="1" dirty="0" smtClean="0"/>
              <a:t>Data Encryption Standard</a:t>
            </a:r>
            <a:r>
              <a:rPr lang="en-US" dirty="0" smtClean="0"/>
              <a:t> (</a:t>
            </a:r>
            <a:r>
              <a:rPr lang="en-US" b="1" dirty="0" smtClean="0"/>
              <a:t>DES</a:t>
            </a:r>
            <a:r>
              <a:rPr lang="en-US" dirty="0" smtClean="0"/>
              <a:t>) is a </a:t>
            </a:r>
            <a:r>
              <a:rPr lang="en-US" dirty="0" smtClean="0">
                <a:hlinkClick r:id="rId3" tooltip="Block cipher"/>
              </a:rPr>
              <a:t>block cipher</a:t>
            </a:r>
            <a:r>
              <a:rPr lang="en-US" dirty="0" smtClean="0"/>
              <a:t> (a form of </a:t>
            </a:r>
            <a:r>
              <a:rPr lang="en-US" dirty="0" smtClean="0">
                <a:hlinkClick r:id="rId4" tooltip="Shared secret"/>
              </a:rPr>
              <a:t>shared secret</a:t>
            </a:r>
            <a:r>
              <a:rPr lang="en-US" dirty="0" smtClean="0"/>
              <a:t> </a:t>
            </a:r>
            <a:r>
              <a:rPr lang="en-US" dirty="0" smtClean="0">
                <a:hlinkClick r:id="rId5" tooltip="Encrypt"/>
              </a:rPr>
              <a:t>encryption</a:t>
            </a:r>
            <a:r>
              <a:rPr lang="en-US" dirty="0" smtClean="0"/>
              <a:t>) that was selected by the </a:t>
            </a:r>
            <a:r>
              <a:rPr lang="en-US" dirty="0" smtClean="0">
                <a:hlinkClick r:id="rId6" tooltip="National Bureau of Standards"/>
              </a:rPr>
              <a:t>National Bureau of Standards</a:t>
            </a:r>
            <a:r>
              <a:rPr lang="en-US" dirty="0" smtClean="0"/>
              <a:t> as an official </a:t>
            </a:r>
            <a:r>
              <a:rPr lang="en-US" dirty="0" smtClean="0">
                <a:hlinkClick r:id="rId7" tooltip="Federal Information Processing Standard"/>
              </a:rPr>
              <a:t>Federal Information Processing Standard</a:t>
            </a:r>
            <a:r>
              <a:rPr lang="en-US" dirty="0" smtClean="0"/>
              <a:t> (FIPS) for the </a:t>
            </a:r>
            <a:r>
              <a:rPr lang="en-US" dirty="0" smtClean="0">
                <a:hlinkClick r:id="rId8" tooltip="United States"/>
              </a:rPr>
              <a:t>United States</a:t>
            </a:r>
            <a:r>
              <a:rPr lang="en-US" dirty="0" smtClean="0"/>
              <a:t> in 1976 and which has subsequently enjoyed widespread use internationally. It is based on a </a:t>
            </a:r>
            <a:r>
              <a:rPr lang="en-US" dirty="0" smtClean="0">
                <a:hlinkClick r:id="rId9" tooltip="Symmetric-key algorithm"/>
              </a:rPr>
              <a:t>symmetric-key algorithm</a:t>
            </a:r>
            <a:r>
              <a:rPr lang="en-US" dirty="0" smtClean="0"/>
              <a:t> that uses a 56-bit key.</a:t>
            </a:r>
          </a:p>
          <a:p>
            <a:endParaRPr lang="en-US" dirty="0" smtClean="0"/>
          </a:p>
          <a:p>
            <a:r>
              <a:rPr lang="fr-FR" b="1" i="1" dirty="0" smtClean="0"/>
              <a:t>Advanced </a:t>
            </a:r>
            <a:r>
              <a:rPr lang="fr-FR" b="1" i="1" dirty="0" err="1" smtClean="0"/>
              <a:t>Encryption</a:t>
            </a:r>
            <a:r>
              <a:rPr lang="fr-FR" b="1" i="1" dirty="0" smtClean="0"/>
              <a:t> Standard</a:t>
            </a:r>
            <a:r>
              <a:rPr lang="fr-FR" dirty="0" smtClean="0"/>
              <a:t> ou AES (soit « standard de </a:t>
            </a:r>
            <a:r>
              <a:rPr lang="fr-FR" dirty="0" smtClean="0">
                <a:hlinkClick r:id="rId10" tooltip="Chiffrement"/>
              </a:rPr>
              <a:t>chiffrement</a:t>
            </a:r>
            <a:r>
              <a:rPr lang="fr-FR" dirty="0" smtClean="0"/>
              <a:t> avancé » en français), aussi connu sous le nom de </a:t>
            </a:r>
            <a:r>
              <a:rPr lang="fr-FR" dirty="0" err="1" smtClean="0">
                <a:hlinkClick r:id="rId11" tooltip="Rijndael"/>
              </a:rPr>
              <a:t>Rijndael</a:t>
            </a:r>
            <a:r>
              <a:rPr lang="fr-FR" dirty="0" smtClean="0"/>
              <a:t>, est un </a:t>
            </a:r>
            <a:r>
              <a:rPr lang="fr-FR" dirty="0" smtClean="0">
                <a:hlinkClick r:id="rId12" tooltip="Algorithmique"/>
              </a:rPr>
              <a:t>algorithme</a:t>
            </a:r>
            <a:r>
              <a:rPr lang="fr-FR" dirty="0" smtClean="0"/>
              <a:t> de </a:t>
            </a:r>
            <a:r>
              <a:rPr lang="fr-FR" dirty="0" smtClean="0">
                <a:hlinkClick r:id="rId13" tooltip="Chiffrement symétrique"/>
              </a:rPr>
              <a:t>chiffrement symétrique</a:t>
            </a:r>
            <a:r>
              <a:rPr lang="fr-FR" dirty="0" smtClean="0"/>
              <a:t>, choisi en octobre </a:t>
            </a:r>
            <a:r>
              <a:rPr lang="fr-FR" dirty="0" smtClean="0">
                <a:hlinkClick r:id="rId14" tooltip="2000"/>
              </a:rPr>
              <a:t>2000</a:t>
            </a:r>
            <a:r>
              <a:rPr lang="fr-FR" dirty="0" smtClean="0"/>
              <a:t> par le </a:t>
            </a:r>
            <a:r>
              <a:rPr lang="fr-FR" dirty="0" smtClean="0">
                <a:hlinkClick r:id="rId15" tooltip="NIST"/>
              </a:rPr>
              <a:t>NIST</a:t>
            </a:r>
            <a:r>
              <a:rPr lang="fr-FR" dirty="0" smtClean="0"/>
              <a:t> pour être le nouveau </a:t>
            </a:r>
            <a:r>
              <a:rPr lang="fr-FR" dirty="0" smtClean="0">
                <a:hlinkClick r:id="rId16" tooltip="Standard"/>
              </a:rPr>
              <a:t>standard</a:t>
            </a:r>
            <a:r>
              <a:rPr lang="fr-FR" dirty="0" smtClean="0"/>
              <a:t> de chiffrement pour les organisations du gouvernement des </a:t>
            </a:r>
            <a:r>
              <a:rPr lang="fr-FR" dirty="0" smtClean="0">
                <a:hlinkClick r:id="rId17" tooltip="États-Unis"/>
              </a:rPr>
              <a:t>États-Unis</a:t>
            </a:r>
            <a:r>
              <a:rPr lang="fr-FR" dirty="0" smtClean="0"/>
              <a:t>.</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verify that a message has been signed by a user and has not been modified the receiver only needs to know the corresponding public key. </a:t>
            </a:r>
          </a:p>
          <a:p>
            <a:endParaRPr lang="fr-BE"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n-US" dirty="0" smtClean="0"/>
              <a:t>In </a:t>
            </a:r>
            <a:r>
              <a:rPr lang="en-US" dirty="0" smtClean="0">
                <a:hlinkClick r:id="rId3" tooltip="Cryptography"/>
              </a:rPr>
              <a:t>cryptography</a:t>
            </a:r>
            <a:r>
              <a:rPr lang="en-US" dirty="0" smtClean="0"/>
              <a:t>, the </a:t>
            </a:r>
            <a:r>
              <a:rPr lang="en-US" b="1" dirty="0" smtClean="0"/>
              <a:t>man-in-the-middle attack</a:t>
            </a:r>
            <a:r>
              <a:rPr lang="en-US" dirty="0" smtClean="0"/>
              <a:t> (often abbreviated </a:t>
            </a:r>
            <a:r>
              <a:rPr lang="en-US" b="1" dirty="0" smtClean="0"/>
              <a:t>MITM</a:t>
            </a:r>
            <a:r>
              <a:rPr lang="en-US" dirty="0" smtClean="0"/>
              <a:t>), </a:t>
            </a:r>
            <a:r>
              <a:rPr lang="en-US" b="1" dirty="0" smtClean="0"/>
              <a:t>bucket-brigade attack</a:t>
            </a:r>
            <a:r>
              <a:rPr lang="en-US" dirty="0" smtClean="0"/>
              <a:t>, or sometimes </a:t>
            </a:r>
            <a:r>
              <a:rPr lang="en-US" b="1" dirty="0" smtClean="0">
                <a:hlinkClick r:id="rId4" tooltip="Janus"/>
              </a:rPr>
              <a:t>Janus</a:t>
            </a:r>
            <a:r>
              <a:rPr lang="en-US" b="1" dirty="0" smtClean="0"/>
              <a:t> attack</a:t>
            </a:r>
            <a:r>
              <a:rPr lang="en-US" dirty="0" smtClean="0"/>
              <a:t>, is a form of active </a:t>
            </a:r>
            <a:r>
              <a:rPr lang="en-US" dirty="0" smtClean="0">
                <a:hlinkClick r:id="rId5" tooltip="Eavesdropping"/>
              </a:rPr>
              <a:t>eavesdropping</a:t>
            </a:r>
            <a:r>
              <a:rPr lang="en-US" dirty="0" smtClean="0"/>
              <a:t> in which the attacker makes independent connections with the victims and relays messages between them, making them believe that they are talking directly to each other over a private connection, when in fact the entire conversation is controlled by the attacker. The attacker must be able to intercept all messages going between the two victims and inject new ones, which is straightforward in many circumstances (for example, an attacker within reception range of an unencrypted </a:t>
            </a:r>
            <a:r>
              <a:rPr lang="en-US" dirty="0" smtClean="0">
                <a:hlinkClick r:id="rId6" tooltip="Wi-Fi"/>
              </a:rPr>
              <a:t>Wi-Fi</a:t>
            </a:r>
            <a:r>
              <a:rPr lang="en-US" dirty="0" smtClean="0"/>
              <a:t> </a:t>
            </a:r>
            <a:r>
              <a:rPr lang="en-US" dirty="0" smtClean="0">
                <a:hlinkClick r:id="rId7" tooltip="Wireless access point"/>
              </a:rPr>
              <a:t>wireless access point</a:t>
            </a:r>
            <a:r>
              <a:rPr lang="en-US" dirty="0" smtClean="0"/>
              <a:t>, can insert himself as a man-in-the-middle).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man-in-the-middle attack can succeed only when the attacker can impersonate each endpoint to the satisfaction of the other - it is an attack on </a:t>
            </a:r>
            <a:r>
              <a:rPr lang="en-US" dirty="0" smtClean="0">
                <a:hlinkClick r:id="rId8" tooltip="Mutual authentication"/>
              </a:rPr>
              <a:t>mutual authentication</a:t>
            </a:r>
            <a:r>
              <a:rPr lang="en-US" dirty="0" smtClean="0"/>
              <a:t>. Most cryptographic protocols include some form of endpoint </a:t>
            </a:r>
            <a:r>
              <a:rPr lang="en-US" dirty="0" smtClean="0">
                <a:hlinkClick r:id="rId9" tooltip="Authentication"/>
              </a:rPr>
              <a:t>authentication</a:t>
            </a:r>
            <a:r>
              <a:rPr lang="en-US" dirty="0" smtClean="0"/>
              <a:t> specifically to prevent MITM attacks. For example, </a:t>
            </a:r>
            <a:r>
              <a:rPr lang="en-US" dirty="0" smtClean="0">
                <a:hlinkClick r:id="rId10" tooltip="Transport Layer Security"/>
              </a:rPr>
              <a:t>SSL</a:t>
            </a:r>
            <a:r>
              <a:rPr lang="en-US" dirty="0" smtClean="0"/>
              <a:t> authenticates the server using a mutually trusted </a:t>
            </a:r>
            <a:r>
              <a:rPr lang="en-US" dirty="0" smtClean="0">
                <a:hlinkClick r:id="rId11" tooltip="Certificate Authority"/>
              </a:rPr>
              <a:t>certification authority</a:t>
            </a:r>
            <a:r>
              <a:rPr lang="en-US" dirty="0" smtClean="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One time pad theoretically</a:t>
            </a:r>
            <a:r>
              <a:rPr lang="en-US" baseline="0" dirty="0" smtClean="0"/>
              <a:t> impossible to crack. </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One time pad theoretically</a:t>
            </a:r>
            <a:r>
              <a:rPr lang="en-US" baseline="0" dirty="0" smtClean="0"/>
              <a:t> impossible to crack. </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One time pad theoretically</a:t>
            </a:r>
            <a:r>
              <a:rPr lang="en-US" baseline="0" dirty="0" smtClean="0"/>
              <a:t> impossible to crack. </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4" name="Shape 43"/>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36" name="Shape 35"/>
          <p:cNvSpPr>
            <a:spLocks/>
          </p:cNvSpPr>
          <p:nvPr/>
        </p:nvSpPr>
        <p:spPr bwMode="auto">
          <a:xfrm>
            <a:off x="4821864" y="1066800"/>
            <a:ext cx="4343400"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65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43" name="Shape 42"/>
          <p:cNvSpPr>
            <a:spLocks/>
          </p:cNvSpPr>
          <p:nvPr/>
        </p:nvSpPr>
        <p:spPr bwMode="auto">
          <a:xfrm>
            <a:off x="290624" y="-14176"/>
            <a:ext cx="5562600" cy="6553200"/>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65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22" name="Shape 21"/>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24" name="Shape 23"/>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26" name="Shape 25"/>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27" name="Shape 26"/>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180000"/>
              <a:alpha val="8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fr-FR"/>
          </a:p>
        </p:txBody>
      </p:sp>
      <p:sp>
        <p:nvSpPr>
          <p:cNvPr id="28" name="Date Placeholder 27"/>
          <p:cNvSpPr>
            <a:spLocks noGrp="1"/>
          </p:cNvSpPr>
          <p:nvPr>
            <p:ph type="dt" sz="half" idx="10"/>
          </p:nvPr>
        </p:nvSpPr>
        <p:spPr>
          <a:xfrm>
            <a:off x="6477000" y="6416675"/>
            <a:ext cx="2133600" cy="365125"/>
          </a:xfrm>
        </p:spPr>
        <p:txBody>
          <a:bodyPr/>
          <a:lstStyle>
            <a:extLst/>
          </a:lstStyle>
          <a:p>
            <a:r>
              <a:rPr lang="fr-FR" smtClean="0"/>
              <a:t>30/06/2006</a:t>
            </a:r>
            <a:endParaRPr kumimoji="0" lang="fr-FR"/>
          </a:p>
        </p:txBody>
      </p:sp>
      <p:sp>
        <p:nvSpPr>
          <p:cNvPr id="17" name="Footer Placeholder 16"/>
          <p:cNvSpPr>
            <a:spLocks noGrp="1"/>
          </p:cNvSpPr>
          <p:nvPr>
            <p:ph type="ftr" sz="quarter" idx="11"/>
          </p:nvPr>
        </p:nvSpPr>
        <p:spPr>
          <a:xfrm>
            <a:off x="914400" y="6416675"/>
            <a:ext cx="5562600" cy="365125"/>
          </a:xfrm>
        </p:spPr>
        <p:txBody>
          <a:bodyPr/>
          <a:lstStyle>
            <a:extLst/>
          </a:lstStyle>
          <a:p>
            <a:r>
              <a:rPr kumimoji="0" lang="fr-FR" smtClean="0"/>
              <a:t>Cryptology and Computers - 2010</a:t>
            </a:r>
            <a:endParaRPr kumimoji="0" lang="fr-FR"/>
          </a:p>
        </p:txBody>
      </p:sp>
      <p:sp>
        <p:nvSpPr>
          <p:cNvPr id="29" name="Slide Number Placeholder 28"/>
          <p:cNvSpPr>
            <a:spLocks noGrp="1"/>
          </p:cNvSpPr>
          <p:nvPr>
            <p:ph type="sldNum" sz="quarter" idx="12"/>
          </p:nvPr>
        </p:nvSpPr>
        <p:spPr>
          <a:xfrm>
            <a:off x="8610600" y="6416675"/>
            <a:ext cx="457200" cy="365125"/>
          </a:xfrm>
        </p:spPr>
        <p:txBody>
          <a:bodyPr/>
          <a:lstStyle>
            <a:extLst/>
          </a:lstStyle>
          <a:p>
            <a:fld id="{72AC53DF-4216-466D-99A7-94400E6C2A25}" type="slidenum">
              <a:rPr/>
              <a:pPr/>
              <a:t>‹N°›</a:t>
            </a:fld>
            <a:endParaRPr kumimoji="0" lang="fr-FR"/>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45" name="Rectangle 44"/>
          <p:cNvSpPr/>
          <p:nvPr/>
        </p:nvSpPr>
        <p:spPr>
          <a:xfrm>
            <a:off x="363160" y="402264"/>
            <a:ext cx="8503920" cy="886265"/>
          </a:xfrm>
          <a:prstGeom prst="rect">
            <a:avLst/>
          </a:prstGeom>
          <a:solidFill>
            <a:schemeClr val="bg2">
              <a:alpha val="50000"/>
              <a:satMod val="18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8" name="Title 7"/>
          <p:cNvSpPr>
            <a:spLocks noGrp="1"/>
          </p:cNvSpPr>
          <p:nvPr>
            <p:ph type="ctrTitle"/>
          </p:nvPr>
        </p:nvSpPr>
        <p:spPr>
          <a:xfrm>
            <a:off x="533400" y="464504"/>
            <a:ext cx="8153400" cy="774192"/>
          </a:xfrm>
        </p:spPr>
        <p:txBody>
          <a:bodyPr/>
          <a:lstStyle>
            <a:lvl1pPr marR="9144" algn="r" eaLnBrk="1" latinLnBrk="0" hangingPunct="1">
              <a:defRPr kumimoji="0" lang="fr-FR" sz="3800"/>
            </a:lvl1pPr>
            <a:extLst/>
          </a:lstStyle>
          <a:p>
            <a:pPr eaLnBrk="1" latinLnBrk="0" hangingPunct="1"/>
            <a:r>
              <a:rPr lang="fr-FR" smtClean="0"/>
              <a:t>Cliquez pour modifier le style du titre</a:t>
            </a:r>
            <a:endParaRPr/>
          </a:p>
        </p:txBody>
      </p:sp>
      <p:sp>
        <p:nvSpPr>
          <p:cNvPr id="9" name="Subtitle 8"/>
          <p:cNvSpPr>
            <a:spLocks noGrp="1"/>
          </p:cNvSpPr>
          <p:nvPr>
            <p:ph type="subTitle" idx="1"/>
          </p:nvPr>
        </p:nvSpPr>
        <p:spPr>
          <a:xfrm>
            <a:off x="4838381" y="1371600"/>
            <a:ext cx="3848419" cy="457200"/>
          </a:xfrm>
        </p:spPr>
        <p:txBody>
          <a:bodyPr tIns="0"/>
          <a:lstStyle>
            <a:lvl1pPr marL="0" indent="0" algn="r" eaLnBrk="1" latinLnBrk="0" hangingPunct="1">
              <a:spcBef>
                <a:spcPts val="0"/>
              </a:spcBef>
              <a:buNone/>
              <a:defRPr kumimoji="0" lang="fr-FR" sz="2000">
                <a:solidFill>
                  <a:schemeClr val="tx1"/>
                </a:solidFill>
              </a:defRPr>
            </a:lvl1pPr>
            <a:lvl2pPr marL="457200" indent="0" algn="ctr" eaLnBrk="1" latinLnBrk="0" hangingPunct="1">
              <a:buNone/>
            </a:lvl2pPr>
            <a:lvl3pPr marL="914400" indent="0" algn="ctr" eaLnBrk="1" latinLnBrk="0" hangingPunct="1">
              <a:buNone/>
            </a:lvl3pPr>
            <a:lvl4pPr marL="1371600" indent="0" algn="ctr" eaLnBrk="1" latinLnBrk="0" hangingPunct="1">
              <a:buNone/>
            </a:lvl4pPr>
            <a:lvl5pPr marL="1828800" indent="0" algn="ctr" eaLnBrk="1" latinLnBrk="0" hangingPunct="1">
              <a:buNone/>
            </a:lvl5pPr>
            <a:lvl6pPr marL="2286000" indent="0" algn="ctr" eaLnBrk="1" latinLnBrk="0" hangingPunct="1">
              <a:buNone/>
            </a:lvl6pPr>
            <a:lvl7pPr marL="2743200" indent="0" algn="ctr" eaLnBrk="1" latinLnBrk="0" hangingPunct="1">
              <a:buNone/>
            </a:lvl7pPr>
            <a:lvl8pPr marL="3200400" indent="0" algn="ctr" eaLnBrk="1" latinLnBrk="0" hangingPunct="1">
              <a:buNone/>
            </a:lvl8pPr>
            <a:lvl9pPr marL="3657600" indent="0" algn="ctr" eaLnBrk="1" latinLnBrk="0" hangingPunct="1">
              <a:buNone/>
            </a:lvl9pPr>
            <a:extLst/>
          </a:lstStyle>
          <a:p>
            <a:pPr eaLnBrk="1" latinLnBrk="0" hangingPunct="1"/>
            <a:r>
              <a:rPr lang="fr-FR" smtClean="0"/>
              <a:t>Cliquez pour modifier le style des sous-titres du masque</a:t>
            </a:r>
            <a:endParaRPr/>
          </a:p>
        </p:txBody>
      </p:sp>
      <p:sp>
        <p:nvSpPr>
          <p:cNvPr id="58" name="Rectangle 5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59" name="Rectangle 5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60" name="Rectangle 5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61" name="Rectangle 6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62" name="Rectangle 6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pPr eaLnBrk="1" latinLnBrk="0" hangingPunct="1"/>
            <a:r>
              <a:rPr lang="fr-FR" smtClean="0"/>
              <a:t>Cliquez pour modifier le style du titre</a:t>
            </a:r>
            <a:endParaRPr/>
          </a:p>
        </p:txBody>
      </p:sp>
      <p:sp>
        <p:nvSpPr>
          <p:cNvPr id="3" name="Content Placeholder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4" name="Date Placeholder 3"/>
          <p:cNvSpPr>
            <a:spLocks noGrp="1"/>
          </p:cNvSpPr>
          <p:nvPr>
            <p:ph type="dt" sz="half" idx="10"/>
          </p:nvPr>
        </p:nvSpPr>
        <p:spPr/>
        <p:txBody>
          <a:bodyPr/>
          <a:lstStyle>
            <a:extLst/>
          </a:lstStyle>
          <a:p>
            <a:r>
              <a:rPr lang="fr-FR" smtClean="0"/>
              <a:t>30/06/2006</a:t>
            </a:r>
            <a:endParaRPr kumimoji="0" lang="fr-FR"/>
          </a:p>
        </p:txBody>
      </p:sp>
      <p:sp>
        <p:nvSpPr>
          <p:cNvPr id="5" name="Footer Placeholder 4"/>
          <p:cNvSpPr>
            <a:spLocks noGrp="1"/>
          </p:cNvSpPr>
          <p:nvPr>
            <p:ph type="ftr" sz="quarter" idx="11"/>
          </p:nvPr>
        </p:nvSpPr>
        <p:spPr/>
        <p:txBody>
          <a:bodyPr/>
          <a:lstStyle>
            <a:extLst/>
          </a:lstStyle>
          <a:p>
            <a:r>
              <a:rPr kumimoji="0" lang="fr-FR" smtClean="0"/>
              <a:t>Cryptology and Computers - 2010</a:t>
            </a:r>
            <a:endParaRPr kumimoji="0" lang="fr-FR"/>
          </a:p>
        </p:txBody>
      </p:sp>
      <p:sp>
        <p:nvSpPr>
          <p:cNvPr id="6" name="Slide Number Placeholder 5"/>
          <p:cNvSpPr>
            <a:spLocks noGrp="1"/>
          </p:cNvSpPr>
          <p:nvPr>
            <p:ph type="sldNum" sz="quarter" idx="12"/>
          </p:nvPr>
        </p:nvSpPr>
        <p:spPr/>
        <p:txBody>
          <a:bodyPr/>
          <a:lstStyle>
            <a:extLst/>
          </a:lstStyle>
          <a:p>
            <a:fld id="{1AD93096-5B34-4342-9326-69289CEAE4C2}" type="slidenum">
              <a:rPr/>
              <a:pPr/>
              <a:t>‹N°›</a:t>
            </a:fld>
            <a:endParaRPr kumimoji="0"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352800"/>
            <a:ext cx="7772400" cy="1974059"/>
          </a:xfrm>
        </p:spPr>
        <p:txBody>
          <a:bodyPr anchor="b">
            <a:scene3d>
              <a:camera prst="orthographicFront">
                <a:rot lat="0" lon="0" rev="0"/>
              </a:camera>
              <a:lightRig rig="contrasting" dir="t">
                <a:rot lat="0" lon="0" rev="7500000"/>
              </a:lightRig>
            </a:scene3d>
            <a:sp3d contourW="6350" prstMaterial="metal">
              <a:bevelT w="130810" h="31750" prst="relaxedInset"/>
              <a:contourClr>
                <a:schemeClr val="accent1">
                  <a:shade val="75000"/>
                </a:schemeClr>
              </a:contourClr>
            </a:sp3d>
          </a:bodyPr>
          <a:lstStyle>
            <a:lvl1pPr algn="l" eaLnBrk="1" latinLnBrk="0" hangingPunct="1">
              <a:buNone/>
              <a:defRPr kumimoji="0" lang="fr-FR" sz="4000" b="1" cap="all">
                <a:ln/>
                <a:solidFill>
                  <a:schemeClr val="tx1"/>
                </a:solidFill>
                <a:effectLst>
                  <a:reflection blurRad="12700" stA="50000" endPos="50000" dir="5400000" sy="-100000" rotWithShape="0"/>
                </a:effectLst>
              </a:defRPr>
            </a:lvl1pPr>
            <a:extLst/>
          </a:lstStyle>
          <a:p>
            <a:pPr eaLnBrk="1" latinLnBrk="0" hangingPunct="1"/>
            <a:r>
              <a:rPr lang="fr-FR" smtClean="0"/>
              <a:t>Cliquez pour modifier le style du titre</a:t>
            </a:r>
            <a:endParaRPr/>
          </a:p>
        </p:txBody>
      </p:sp>
      <p:sp>
        <p:nvSpPr>
          <p:cNvPr id="3" name="Text Placeholder 2"/>
          <p:cNvSpPr>
            <a:spLocks noGrp="1"/>
          </p:cNvSpPr>
          <p:nvPr>
            <p:ph type="body" idx="1"/>
          </p:nvPr>
        </p:nvSpPr>
        <p:spPr>
          <a:xfrm>
            <a:off x="914400" y="5334000"/>
            <a:ext cx="7772400" cy="1052512"/>
          </a:xfrm>
        </p:spPr>
        <p:txBody>
          <a:bodyPr anchor="t"/>
          <a:lstStyle>
            <a:lvl1pPr marL="374904" eaLnBrk="1" latinLnBrk="0" hangingPunct="1">
              <a:buNone/>
              <a:defRPr kumimoji="0" lang="fr-FR" sz="2000">
                <a:solidFill>
                  <a:schemeClr val="tx2"/>
                </a:solidFill>
              </a:defRPr>
            </a:lvl1pPr>
            <a:lvl2pPr eaLnBrk="1" latinLnBrk="0" hangingPunct="1">
              <a:buNone/>
              <a:defRPr kumimoji="0" lang="fr-FR" sz="1800">
                <a:solidFill>
                  <a:schemeClr val="tx1">
                    <a:tint val="75000"/>
                  </a:schemeClr>
                </a:solidFill>
              </a:defRPr>
            </a:lvl2pPr>
            <a:lvl3pPr eaLnBrk="1" latinLnBrk="0" hangingPunct="1">
              <a:buNone/>
              <a:defRPr kumimoji="0" lang="fr-FR" sz="1600">
                <a:solidFill>
                  <a:schemeClr val="tx1">
                    <a:tint val="75000"/>
                  </a:schemeClr>
                </a:solidFill>
              </a:defRPr>
            </a:lvl3pPr>
            <a:lvl4pPr eaLnBrk="1" latinLnBrk="0" hangingPunct="1">
              <a:buNone/>
              <a:defRPr kumimoji="0" lang="fr-FR" sz="1400">
                <a:solidFill>
                  <a:schemeClr val="tx1">
                    <a:tint val="75000"/>
                  </a:schemeClr>
                </a:solidFill>
              </a:defRPr>
            </a:lvl4pPr>
            <a:lvl5pPr eaLnBrk="1" latinLnBrk="0" hangingPunct="1">
              <a:buNone/>
              <a:defRPr kumimoji="0" lang="fr-FR" sz="1400">
                <a:solidFill>
                  <a:schemeClr val="tx1">
                    <a:tint val="75000"/>
                  </a:schemeClr>
                </a:solidFill>
              </a:defRPr>
            </a:lvl5pPr>
            <a:extLst/>
          </a:lstStyle>
          <a:p>
            <a:pPr lvl="0" eaLnBrk="1" latinLnBrk="0" hangingPunct="1"/>
            <a:r>
              <a:rPr lang="fr-FR" smtClean="0"/>
              <a:t>Cliquez pour modifier les styles du texte du masque</a:t>
            </a:r>
          </a:p>
        </p:txBody>
      </p:sp>
      <p:sp>
        <p:nvSpPr>
          <p:cNvPr id="4" name="Date Placeholder 3"/>
          <p:cNvSpPr>
            <a:spLocks noGrp="1"/>
          </p:cNvSpPr>
          <p:nvPr>
            <p:ph type="dt" sz="half" idx="10"/>
          </p:nvPr>
        </p:nvSpPr>
        <p:spPr/>
        <p:txBody>
          <a:bodyPr/>
          <a:lstStyle>
            <a:extLst/>
          </a:lstStyle>
          <a:p>
            <a:r>
              <a:rPr lang="fr-FR" smtClean="0"/>
              <a:t>30/06/2006</a:t>
            </a:r>
            <a:endParaRPr kumimoji="0" lang="fr-FR"/>
          </a:p>
        </p:txBody>
      </p:sp>
      <p:sp>
        <p:nvSpPr>
          <p:cNvPr id="5" name="Footer Placeholder 4"/>
          <p:cNvSpPr>
            <a:spLocks noGrp="1"/>
          </p:cNvSpPr>
          <p:nvPr>
            <p:ph type="ftr" sz="quarter" idx="11"/>
          </p:nvPr>
        </p:nvSpPr>
        <p:spPr>
          <a:xfrm>
            <a:off x="914400" y="6416675"/>
            <a:ext cx="5562600" cy="365125"/>
          </a:xfrm>
        </p:spPr>
        <p:txBody>
          <a:bodyPr/>
          <a:lstStyle>
            <a:extLst/>
          </a:lstStyle>
          <a:p>
            <a:r>
              <a:rPr kumimoji="0" lang="fr-FR" smtClean="0"/>
              <a:t>Cryptology and Computers - 2010</a:t>
            </a:r>
            <a:endParaRPr kumimoji="0" lang="fr-FR"/>
          </a:p>
        </p:txBody>
      </p:sp>
      <p:sp>
        <p:nvSpPr>
          <p:cNvPr id="6" name="Slide Number Placeholder 5"/>
          <p:cNvSpPr>
            <a:spLocks noGrp="1"/>
          </p:cNvSpPr>
          <p:nvPr>
            <p:ph type="sldNum" sz="quarter" idx="12"/>
          </p:nvPr>
        </p:nvSpPr>
        <p:spPr/>
        <p:txBody>
          <a:bodyPr/>
          <a:lstStyle>
            <a:extLst/>
          </a:lstStyle>
          <a:p>
            <a:fld id="{1AD93096-5B34-4342-9326-69289CEAE4C2}" type="slidenum">
              <a:rPr/>
              <a:pPr/>
              <a:t>‹N°›</a:t>
            </a:fld>
            <a:endParaRPr kumimoji="0"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457200" y="209550"/>
            <a:ext cx="8229600" cy="1295400"/>
          </a:xfrm>
        </p:spPr>
        <p:txBody>
          <a:bodyPr anchor="ctr"/>
          <a:lstStyle>
            <a:extLst/>
          </a:lstStyle>
          <a:p>
            <a:pPr eaLnBrk="1" latinLnBrk="0" hangingPunct="1"/>
            <a:r>
              <a:rPr lang="fr-FR" smtClean="0"/>
              <a:t>Cliquez pour modifier le style du titre</a:t>
            </a:r>
            <a:endParaRPr/>
          </a:p>
        </p:txBody>
      </p:sp>
      <p:sp>
        <p:nvSpPr>
          <p:cNvPr id="3" name="Content Placeholder 2"/>
          <p:cNvSpPr>
            <a:spLocks noGrp="1"/>
          </p:cNvSpPr>
          <p:nvPr>
            <p:ph sz="half" idx="1"/>
          </p:nvPr>
        </p:nvSpPr>
        <p:spPr>
          <a:xfrm>
            <a:off x="464344" y="1600200"/>
            <a:ext cx="4038600" cy="4525963"/>
          </a:xfrm>
        </p:spPr>
        <p:txBody>
          <a:bodyPr/>
          <a:lstStyle>
            <a:lvl1pPr marL="0" indent="0" eaLnBrk="1" latinLnBrk="0" hangingPunct="1">
              <a:buFontTx/>
              <a:buNone/>
              <a:defRPr kumimoji="0" lang="fr-FR" sz="2000"/>
            </a:lvl1pPr>
            <a:lvl2pPr eaLnBrk="1" latinLnBrk="0" hangingPunct="1">
              <a:defRPr kumimoji="0" lang="fr-FR" sz="2400"/>
            </a:lvl2pPr>
            <a:lvl3pPr eaLnBrk="1" latinLnBrk="0" hangingPunct="1">
              <a:defRPr kumimoji="0" lang="fr-FR" sz="2000"/>
            </a:lvl3pPr>
            <a:lvl4pPr eaLnBrk="1" latinLnBrk="0" hangingPunct="1">
              <a:defRPr kumimoji="0" lang="fr-FR" sz="1800"/>
            </a:lvl4pPr>
            <a:lvl5pPr eaLnBrk="1" latinLnBrk="0" hangingPunct="1">
              <a:defRPr kumimoji="0" lang="fr-FR" sz="1800"/>
            </a:lvl5pPr>
            <a:extLst/>
          </a:lstStyle>
          <a:p>
            <a:pPr lvl="0" eaLnBrk="1" latinLnBrk="0" hangingPunct="1"/>
            <a:r>
              <a:rPr lang="fr-FR" smtClean="0"/>
              <a:t>Cliquez pour modifier les styles du texte du masque</a:t>
            </a:r>
          </a:p>
        </p:txBody>
      </p:sp>
      <p:sp>
        <p:nvSpPr>
          <p:cNvPr id="4" name="Content Placeholder 3"/>
          <p:cNvSpPr>
            <a:spLocks noGrp="1"/>
          </p:cNvSpPr>
          <p:nvPr>
            <p:ph sz="half" idx="2"/>
          </p:nvPr>
        </p:nvSpPr>
        <p:spPr>
          <a:xfrm>
            <a:off x="4655344" y="1600200"/>
            <a:ext cx="4038600" cy="4525963"/>
          </a:xfrm>
        </p:spPr>
        <p:txBody>
          <a:bodyPr/>
          <a:lstStyle>
            <a:lvl1pPr eaLnBrk="1" latinLnBrk="0" hangingPunct="1">
              <a:defRPr kumimoji="0" lang="fr-FR" sz="2800"/>
            </a:lvl1pPr>
            <a:lvl2pPr eaLnBrk="1" latinLnBrk="0" hangingPunct="1">
              <a:defRPr kumimoji="0" lang="fr-FR" sz="2400"/>
            </a:lvl2pPr>
            <a:lvl3pPr eaLnBrk="1" latinLnBrk="0" hangingPunct="1">
              <a:defRPr kumimoji="0" lang="fr-FR" sz="2000"/>
            </a:lvl3pPr>
            <a:lvl4pPr eaLnBrk="1" latinLnBrk="0" hangingPunct="1">
              <a:defRPr kumimoji="0" lang="fr-FR" sz="1800"/>
            </a:lvl4pPr>
            <a:lvl5pPr eaLnBrk="1" latinLnBrk="0" hangingPunct="1">
              <a:defRPr kumimoji="0" lang="fr-F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5" name="Date Placeholder 4"/>
          <p:cNvSpPr>
            <a:spLocks noGrp="1"/>
          </p:cNvSpPr>
          <p:nvPr>
            <p:ph type="dt" sz="half" idx="10"/>
          </p:nvPr>
        </p:nvSpPr>
        <p:spPr/>
        <p:txBody>
          <a:bodyPr/>
          <a:lstStyle>
            <a:extLst/>
          </a:lstStyle>
          <a:p>
            <a:r>
              <a:rPr lang="fr-FR" smtClean="0"/>
              <a:t>30/06/2006</a:t>
            </a:r>
            <a:endParaRPr kumimoji="0" lang="fr-FR"/>
          </a:p>
        </p:txBody>
      </p:sp>
      <p:sp>
        <p:nvSpPr>
          <p:cNvPr id="6" name="Footer Placeholder 5"/>
          <p:cNvSpPr>
            <a:spLocks noGrp="1"/>
          </p:cNvSpPr>
          <p:nvPr>
            <p:ph type="ftr" sz="quarter" idx="11"/>
          </p:nvPr>
        </p:nvSpPr>
        <p:spPr/>
        <p:txBody>
          <a:bodyPr/>
          <a:lstStyle>
            <a:extLst/>
          </a:lstStyle>
          <a:p>
            <a:r>
              <a:rPr kumimoji="0" lang="fr-FR" smtClean="0"/>
              <a:t>Cryptology and Computers - 2010</a:t>
            </a:r>
            <a:endParaRPr kumimoji="0" lang="fr-FR"/>
          </a:p>
        </p:txBody>
      </p:sp>
      <p:sp>
        <p:nvSpPr>
          <p:cNvPr id="7" name="Slide Number Placeholder 6"/>
          <p:cNvSpPr>
            <a:spLocks noGrp="1"/>
          </p:cNvSpPr>
          <p:nvPr>
            <p:ph type="sldNum" sz="quarter" idx="12"/>
          </p:nvPr>
        </p:nvSpPr>
        <p:spPr/>
        <p:txBody>
          <a:bodyPr/>
          <a:lstStyle>
            <a:extLst/>
          </a:lstStyle>
          <a:p>
            <a:fld id="{1AD93096-5B34-4342-9326-69289CEAE4C2}" type="slidenum">
              <a:rPr/>
              <a:pPr/>
              <a:t>‹N°›</a:t>
            </a:fld>
            <a:endParaRPr kumimoji="0" lang="fr-FR"/>
          </a:p>
        </p:txBody>
      </p:sp>
      <p:cxnSp>
        <p:nvCxnSpPr>
          <p:cNvPr id="9" name="Straight Connector 8"/>
          <p:cNvCxnSpPr/>
          <p:nvPr/>
        </p:nvCxnSpPr>
        <p:spPr>
          <a:xfrm rot="5400000">
            <a:off x="2305044" y="3867144"/>
            <a:ext cx="4533900" cy="1601"/>
          </a:xfrm>
          <a:prstGeom prst="line">
            <a:avLst/>
          </a:prstGeom>
          <a:ln/>
        </p:spPr>
        <p:style>
          <a:lnRef idx="1">
            <a:schemeClr val="accent2"/>
          </a:lnRef>
          <a:fillRef idx="0">
            <a:schemeClr val="accent2"/>
          </a:fillRef>
          <a:effectRef idx="0">
            <a:schemeClr val="accent2"/>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3" name="Rectangle 22"/>
          <p:cNvSpPr/>
          <p:nvPr/>
        </p:nvSpPr>
        <p:spPr>
          <a:xfrm>
            <a:off x="0" y="402264"/>
            <a:ext cx="8686800" cy="886265"/>
          </a:xfrm>
          <a:prstGeom prst="rect">
            <a:avLst/>
          </a:prstGeom>
          <a:solidFill>
            <a:schemeClr val="bg2">
              <a:alpha val="50000"/>
              <a:satMod val="18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2" name="Title 1"/>
          <p:cNvSpPr>
            <a:spLocks noGrp="1"/>
          </p:cNvSpPr>
          <p:nvPr>
            <p:ph type="title"/>
          </p:nvPr>
        </p:nvSpPr>
        <p:spPr>
          <a:xfrm>
            <a:off x="504824" y="512064"/>
            <a:ext cx="7772400" cy="914400"/>
          </a:xfrm>
        </p:spPr>
        <p:txBody>
          <a:bodyPr anchor="t"/>
          <a:lstStyle>
            <a:lvl1pPr eaLnBrk="1" latinLnBrk="0" hangingPunct="1">
              <a:defRPr kumimoji="0" lang="fr-FR" sz="4000"/>
            </a:lvl1pPr>
            <a:extLst/>
          </a:lstStyle>
          <a:p>
            <a:pPr eaLnBrk="1" latinLnBrk="0" hangingPunct="1"/>
            <a:r>
              <a:rPr lang="fr-FR" smtClean="0"/>
              <a:t>Cliquez pour modifier le style du titre</a:t>
            </a:r>
            <a:endParaRPr/>
          </a:p>
        </p:txBody>
      </p:sp>
      <p:sp>
        <p:nvSpPr>
          <p:cNvPr id="3" name="Text Placeholder 2"/>
          <p:cNvSpPr>
            <a:spLocks noGrp="1"/>
          </p:cNvSpPr>
          <p:nvPr>
            <p:ph type="body" idx="1"/>
          </p:nvPr>
        </p:nvSpPr>
        <p:spPr>
          <a:xfrm>
            <a:off x="457200" y="1809750"/>
            <a:ext cx="4040188" cy="639762"/>
          </a:xfrm>
        </p:spPr>
        <p:txBody>
          <a:bodyPr anchor="ctr"/>
          <a:lstStyle>
            <a:lvl1pPr marL="73152" indent="0" algn="l" eaLnBrk="1" latinLnBrk="0" hangingPunct="1">
              <a:buNone/>
              <a:defRPr kumimoji="0" lang="fr-FR" sz="2400" b="1">
                <a:solidFill>
                  <a:schemeClr val="accent2"/>
                </a:solidFill>
              </a:defRPr>
            </a:lvl1pPr>
            <a:lvl2pPr eaLnBrk="1" latinLnBrk="0" hangingPunct="1">
              <a:buNone/>
              <a:defRPr kumimoji="0" lang="fr-FR" sz="2000" b="1"/>
            </a:lvl2pPr>
            <a:lvl3pPr eaLnBrk="1" latinLnBrk="0" hangingPunct="1">
              <a:buNone/>
              <a:defRPr kumimoji="0" lang="fr-FR" sz="1800" b="1"/>
            </a:lvl3pPr>
            <a:lvl4pPr eaLnBrk="1" latinLnBrk="0" hangingPunct="1">
              <a:buNone/>
              <a:defRPr kumimoji="0" lang="fr-FR" sz="1600" b="1"/>
            </a:lvl4pPr>
            <a:lvl5pPr eaLnBrk="1" latinLnBrk="0" hangingPunct="1">
              <a:buNone/>
              <a:defRPr kumimoji="0" lang="fr-FR" sz="1600" b="1"/>
            </a:lvl5pPr>
            <a:extLst/>
          </a:lstStyle>
          <a:p>
            <a:pPr lvl="0" eaLnBrk="1" latinLnBrk="0" hangingPunct="1"/>
            <a:r>
              <a:rPr lang="fr-FR" smtClean="0"/>
              <a:t>Cliquez pour modifier les styles du texte du masque</a:t>
            </a:r>
          </a:p>
        </p:txBody>
      </p:sp>
      <p:sp>
        <p:nvSpPr>
          <p:cNvPr id="4" name="Text Placeholder 3"/>
          <p:cNvSpPr>
            <a:spLocks noGrp="1"/>
          </p:cNvSpPr>
          <p:nvPr>
            <p:ph type="body" sz="half" idx="2"/>
          </p:nvPr>
        </p:nvSpPr>
        <p:spPr>
          <a:xfrm>
            <a:off x="4645025" y="1809750"/>
            <a:ext cx="4041775" cy="639762"/>
          </a:xfrm>
        </p:spPr>
        <p:txBody>
          <a:bodyPr anchor="ctr"/>
          <a:lstStyle>
            <a:lvl1pPr marL="73152" indent="0" eaLnBrk="1" latinLnBrk="0" hangingPunct="1">
              <a:buNone/>
              <a:defRPr kumimoji="0" lang="fr-FR" sz="2400" b="1">
                <a:solidFill>
                  <a:schemeClr val="accent2"/>
                </a:solidFill>
              </a:defRPr>
            </a:lvl1pPr>
            <a:lvl2pPr eaLnBrk="1" latinLnBrk="0" hangingPunct="1">
              <a:buNone/>
              <a:defRPr kumimoji="0" lang="fr-FR" sz="2000" b="1"/>
            </a:lvl2pPr>
            <a:lvl3pPr eaLnBrk="1" latinLnBrk="0" hangingPunct="1">
              <a:buNone/>
              <a:defRPr kumimoji="0" lang="fr-FR" sz="1800" b="1"/>
            </a:lvl3pPr>
            <a:lvl4pPr eaLnBrk="1" latinLnBrk="0" hangingPunct="1">
              <a:buNone/>
              <a:defRPr kumimoji="0" lang="fr-FR" sz="1600" b="1"/>
            </a:lvl4pPr>
            <a:lvl5pPr eaLnBrk="1" latinLnBrk="0" hangingPunct="1">
              <a:buNone/>
              <a:defRPr kumimoji="0" lang="fr-FR" sz="1600" b="1"/>
            </a:lvl5pPr>
            <a:extLst/>
          </a:lstStyle>
          <a:p>
            <a:pPr lvl="0" eaLnBrk="1" latinLnBrk="0" hangingPunct="1"/>
            <a:r>
              <a:rPr lang="fr-FR" smtClean="0"/>
              <a:t>Cliquez pour modifier les styles du texte du masque</a:t>
            </a:r>
          </a:p>
        </p:txBody>
      </p:sp>
      <p:sp>
        <p:nvSpPr>
          <p:cNvPr id="5" name="Content Placeholder 4"/>
          <p:cNvSpPr>
            <a:spLocks noGrp="1"/>
          </p:cNvSpPr>
          <p:nvPr>
            <p:ph sz="quarter" idx="3"/>
          </p:nvPr>
        </p:nvSpPr>
        <p:spPr>
          <a:xfrm>
            <a:off x="457200" y="2459037"/>
            <a:ext cx="4040188" cy="3959352"/>
          </a:xfrm>
        </p:spPr>
        <p:txBody>
          <a:bodyPr/>
          <a:lstStyle>
            <a:lvl1pPr eaLnBrk="1" latinLnBrk="0" hangingPunct="1">
              <a:defRPr kumimoji="0" lang="fr-FR" sz="2400"/>
            </a:lvl1pPr>
            <a:lvl2pPr eaLnBrk="1" latinLnBrk="0" hangingPunct="1">
              <a:defRPr kumimoji="0" lang="fr-FR" sz="2000"/>
            </a:lvl2pPr>
            <a:lvl3pPr eaLnBrk="1" latinLnBrk="0" hangingPunct="1">
              <a:defRPr kumimoji="0" lang="fr-FR" sz="1800"/>
            </a:lvl3pPr>
            <a:lvl4pPr eaLnBrk="1" latinLnBrk="0" hangingPunct="1">
              <a:defRPr kumimoji="0" lang="fr-FR" sz="1600"/>
            </a:lvl4pPr>
            <a:lvl5pPr eaLnBrk="1" latinLnBrk="0" hangingPunct="1">
              <a:defRPr kumimoji="0" lang="fr-F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6" name="Content Placeholder 5"/>
          <p:cNvSpPr>
            <a:spLocks noGrp="1"/>
          </p:cNvSpPr>
          <p:nvPr>
            <p:ph sz="quarter" idx="4"/>
          </p:nvPr>
        </p:nvSpPr>
        <p:spPr>
          <a:xfrm>
            <a:off x="4645025" y="2459037"/>
            <a:ext cx="4041775" cy="3959352"/>
          </a:xfrm>
        </p:spPr>
        <p:txBody>
          <a:bodyPr/>
          <a:lstStyle>
            <a:lvl1pPr eaLnBrk="1" latinLnBrk="0" hangingPunct="1">
              <a:defRPr kumimoji="0" lang="fr-FR" sz="2400"/>
            </a:lvl1pPr>
            <a:lvl2pPr eaLnBrk="1" latinLnBrk="0" hangingPunct="1">
              <a:defRPr kumimoji="0" lang="fr-FR" sz="2000"/>
            </a:lvl2pPr>
            <a:lvl3pPr eaLnBrk="1" latinLnBrk="0" hangingPunct="1">
              <a:defRPr kumimoji="0" lang="fr-FR" sz="1800"/>
            </a:lvl3pPr>
            <a:lvl4pPr eaLnBrk="1" latinLnBrk="0" hangingPunct="1">
              <a:defRPr kumimoji="0" lang="fr-FR" sz="1600"/>
            </a:lvl4pPr>
            <a:lvl5pPr eaLnBrk="1" latinLnBrk="0" hangingPunct="1">
              <a:defRPr kumimoji="0" lang="fr-F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7" name="Date Placeholder 6"/>
          <p:cNvSpPr>
            <a:spLocks noGrp="1"/>
          </p:cNvSpPr>
          <p:nvPr>
            <p:ph type="dt" sz="half" idx="10"/>
          </p:nvPr>
        </p:nvSpPr>
        <p:spPr/>
        <p:txBody>
          <a:bodyPr/>
          <a:lstStyle>
            <a:extLst/>
          </a:lstStyle>
          <a:p>
            <a:r>
              <a:rPr lang="fr-FR" smtClean="0"/>
              <a:t>30/06/2006</a:t>
            </a:r>
            <a:endParaRPr kumimoji="0" lang="fr-FR"/>
          </a:p>
        </p:txBody>
      </p:sp>
      <p:sp>
        <p:nvSpPr>
          <p:cNvPr id="8" name="Footer Placeholder 7"/>
          <p:cNvSpPr>
            <a:spLocks noGrp="1"/>
          </p:cNvSpPr>
          <p:nvPr>
            <p:ph type="ftr" sz="quarter" idx="11"/>
          </p:nvPr>
        </p:nvSpPr>
        <p:spPr/>
        <p:txBody>
          <a:bodyPr/>
          <a:lstStyle>
            <a:extLst/>
          </a:lstStyle>
          <a:p>
            <a:r>
              <a:rPr kumimoji="0" lang="fr-FR" smtClean="0"/>
              <a:t>Cryptology and Computers - 2010</a:t>
            </a:r>
            <a:endParaRPr kumimoji="0" lang="fr-FR"/>
          </a:p>
        </p:txBody>
      </p:sp>
      <p:sp>
        <p:nvSpPr>
          <p:cNvPr id="9" name="Slide Number Placeholder 8"/>
          <p:cNvSpPr>
            <a:spLocks noGrp="1"/>
          </p:cNvSpPr>
          <p:nvPr>
            <p:ph type="sldNum" sz="quarter" idx="12"/>
          </p:nvPr>
        </p:nvSpPr>
        <p:spPr/>
        <p:txBody>
          <a:bodyPr/>
          <a:lstStyle>
            <a:extLst/>
          </a:lstStyle>
          <a:p>
            <a:fld id="{1AD93096-5B34-4342-9326-69289CEAE4C2}" type="slidenum">
              <a:rPr/>
              <a:pPr/>
              <a:t>‹N°›</a:t>
            </a:fld>
            <a:endParaRPr kumimoji="0" lang="fr-FR"/>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eaLnBrk="1" latinLnBrk="0" hangingPunct="1">
              <a:defRPr kumimoji="0" lang="fr-FR" sz="4000" cap="none" baseline="0"/>
            </a:lvl1pPr>
            <a:extLst/>
          </a:lstStyle>
          <a:p>
            <a:pPr eaLnBrk="1" latinLnBrk="0" hangingPunct="1"/>
            <a:r>
              <a:rPr lang="fr-FR" smtClean="0"/>
              <a:t>Cliquez pour modifier le style du titre</a:t>
            </a:r>
            <a:endParaRPr/>
          </a:p>
        </p:txBody>
      </p:sp>
      <p:sp>
        <p:nvSpPr>
          <p:cNvPr id="3" name="Date Placeholder 2"/>
          <p:cNvSpPr>
            <a:spLocks noGrp="1"/>
          </p:cNvSpPr>
          <p:nvPr>
            <p:ph type="dt" sz="half" idx="10"/>
          </p:nvPr>
        </p:nvSpPr>
        <p:spPr/>
        <p:txBody>
          <a:bodyPr/>
          <a:lstStyle>
            <a:extLst/>
          </a:lstStyle>
          <a:p>
            <a:r>
              <a:rPr lang="fr-FR" smtClean="0"/>
              <a:t>30/06/2006</a:t>
            </a:r>
            <a:endParaRPr kumimoji="0" lang="fr-FR"/>
          </a:p>
        </p:txBody>
      </p:sp>
      <p:sp>
        <p:nvSpPr>
          <p:cNvPr id="4" name="Footer Placeholder 3"/>
          <p:cNvSpPr>
            <a:spLocks noGrp="1"/>
          </p:cNvSpPr>
          <p:nvPr>
            <p:ph type="ftr" sz="quarter" idx="11"/>
          </p:nvPr>
        </p:nvSpPr>
        <p:spPr/>
        <p:txBody>
          <a:bodyPr/>
          <a:lstStyle>
            <a:extLst/>
          </a:lstStyle>
          <a:p>
            <a:r>
              <a:rPr kumimoji="0" lang="fr-FR" smtClean="0"/>
              <a:t>Cryptology and Computers - 2010</a:t>
            </a:r>
            <a:endParaRPr kumimoji="0" lang="fr-FR"/>
          </a:p>
        </p:txBody>
      </p:sp>
      <p:sp>
        <p:nvSpPr>
          <p:cNvPr id="5" name="Slide Number Placeholder 4"/>
          <p:cNvSpPr>
            <a:spLocks noGrp="1"/>
          </p:cNvSpPr>
          <p:nvPr>
            <p:ph type="sldNum" sz="quarter" idx="12"/>
          </p:nvPr>
        </p:nvSpPr>
        <p:spPr/>
        <p:txBody>
          <a:bodyPr/>
          <a:lstStyle>
            <a:extLst/>
          </a:lstStyle>
          <a:p>
            <a:fld id="{1AD93096-5B34-4342-9326-69289CEAE4C2}" type="slidenum">
              <a:rPr/>
              <a:pPr/>
              <a:t>‹N°›</a:t>
            </a:fld>
            <a:endParaRPr kumimoji="0"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r>
              <a:rPr lang="fr-FR" smtClean="0"/>
              <a:t>30/06/2006</a:t>
            </a:r>
            <a:endParaRPr kumimoji="0" lang="fr-FR"/>
          </a:p>
        </p:txBody>
      </p:sp>
      <p:sp>
        <p:nvSpPr>
          <p:cNvPr id="3" name="Footer Placeholder 2"/>
          <p:cNvSpPr>
            <a:spLocks noGrp="1"/>
          </p:cNvSpPr>
          <p:nvPr>
            <p:ph type="ftr" sz="quarter" idx="11"/>
          </p:nvPr>
        </p:nvSpPr>
        <p:spPr/>
        <p:txBody>
          <a:bodyPr/>
          <a:lstStyle>
            <a:extLst/>
          </a:lstStyle>
          <a:p>
            <a:r>
              <a:rPr kumimoji="0" lang="fr-FR" smtClean="0"/>
              <a:t>Cryptology and Computers - 2010</a:t>
            </a:r>
            <a:endParaRPr kumimoji="0" lang="fr-FR"/>
          </a:p>
        </p:txBody>
      </p:sp>
      <p:sp>
        <p:nvSpPr>
          <p:cNvPr id="4" name="Slide Number Placeholder 3"/>
          <p:cNvSpPr>
            <a:spLocks noGrp="1"/>
          </p:cNvSpPr>
          <p:nvPr>
            <p:ph type="sldNum" sz="quarter" idx="12"/>
          </p:nvPr>
        </p:nvSpPr>
        <p:spPr/>
        <p:txBody>
          <a:bodyPr/>
          <a:lstStyle>
            <a:extLst/>
          </a:lstStyle>
          <a:p>
            <a:fld id="{1AD93096-5B34-4342-9326-69289CEAE4C2}" type="slidenum">
              <a:rPr/>
              <a:pPr/>
              <a:t>‹N°›</a:t>
            </a:fld>
            <a:endParaRPr kumimoji="0"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eaLnBrk="1" latinLnBrk="0" hangingPunct="1">
              <a:buNone/>
              <a:defRPr kumimoji="0" lang="fr-FR" sz="3600" b="0"/>
            </a:lvl1pPr>
            <a:extLst/>
          </a:lstStyle>
          <a:p>
            <a:pPr eaLnBrk="1" latinLnBrk="0" hangingPunct="1"/>
            <a:r>
              <a:rPr lang="fr-FR" smtClean="0"/>
              <a:t>Cliquez pour modifier le style du titre</a:t>
            </a:r>
            <a:endParaRPr/>
          </a:p>
        </p:txBody>
      </p:sp>
      <p:sp>
        <p:nvSpPr>
          <p:cNvPr id="3" name="Text Placeholder 2"/>
          <p:cNvSpPr>
            <a:spLocks noGrp="1"/>
          </p:cNvSpPr>
          <p:nvPr>
            <p:ph type="body" idx="1"/>
          </p:nvPr>
        </p:nvSpPr>
        <p:spPr>
          <a:xfrm>
            <a:off x="685800" y="1435100"/>
            <a:ext cx="2514600" cy="4572000"/>
          </a:xfrm>
        </p:spPr>
        <p:txBody>
          <a:bodyPr/>
          <a:lstStyle>
            <a:lvl1pPr marL="54864" indent="0" eaLnBrk="1" latinLnBrk="0" hangingPunct="1">
              <a:buNone/>
              <a:defRPr kumimoji="0" lang="fr-FR" sz="1800"/>
            </a:lvl1pPr>
            <a:lvl2pPr eaLnBrk="1" latinLnBrk="0" hangingPunct="1">
              <a:buNone/>
              <a:defRPr kumimoji="0" lang="fr-FR" sz="1200"/>
            </a:lvl2pPr>
            <a:lvl3pPr eaLnBrk="1" latinLnBrk="0" hangingPunct="1">
              <a:buNone/>
              <a:defRPr kumimoji="0" lang="fr-FR" sz="1000"/>
            </a:lvl3pPr>
            <a:lvl4pPr eaLnBrk="1" latinLnBrk="0" hangingPunct="1">
              <a:buNone/>
              <a:defRPr kumimoji="0" lang="fr-FR" sz="900"/>
            </a:lvl4pPr>
            <a:lvl5pPr eaLnBrk="1" latinLnBrk="0" hangingPunct="1">
              <a:buNone/>
              <a:defRPr kumimoji="0" lang="fr-FR" sz="900"/>
            </a:lvl5pPr>
            <a:extLst/>
          </a:lstStyle>
          <a:p>
            <a:pPr lvl="0" eaLnBrk="1" latinLnBrk="0" hangingPunct="1"/>
            <a:r>
              <a:rPr lang="fr-FR" smtClean="0"/>
              <a:t>Cliquez pour modifier les styles du texte du masque</a:t>
            </a:r>
          </a:p>
        </p:txBody>
      </p:sp>
      <p:sp>
        <p:nvSpPr>
          <p:cNvPr id="4" name="Content Placeholder 3"/>
          <p:cNvSpPr>
            <a:spLocks noGrp="1"/>
          </p:cNvSpPr>
          <p:nvPr>
            <p:ph sz="half" idx="2"/>
          </p:nvPr>
        </p:nvSpPr>
        <p:spPr>
          <a:xfrm>
            <a:off x="3429000" y="1435100"/>
            <a:ext cx="5486400" cy="4572000"/>
          </a:xfrm>
        </p:spPr>
        <p:txBody>
          <a:bodyPr/>
          <a:lstStyle>
            <a:lvl1pPr eaLnBrk="1" latinLnBrk="0" hangingPunct="1">
              <a:defRPr kumimoji="0" lang="fr-FR" sz="3200"/>
            </a:lvl1pPr>
            <a:lvl2pPr eaLnBrk="1" latinLnBrk="0" hangingPunct="1">
              <a:defRPr kumimoji="0" lang="fr-FR" sz="2800"/>
            </a:lvl2pPr>
            <a:lvl3pPr eaLnBrk="1" latinLnBrk="0" hangingPunct="1">
              <a:defRPr kumimoji="0" lang="fr-FR" sz="2400"/>
            </a:lvl3pPr>
            <a:lvl4pPr eaLnBrk="1" latinLnBrk="0" hangingPunct="1">
              <a:defRPr kumimoji="0" lang="fr-FR" sz="2000"/>
            </a:lvl4pPr>
            <a:lvl5pPr eaLnBrk="1" latinLnBrk="0" hangingPunct="1">
              <a:defRPr kumimoji="0" lang="fr-F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a:p>
        </p:txBody>
      </p:sp>
      <p:sp>
        <p:nvSpPr>
          <p:cNvPr id="5" name="Date Placeholder 4"/>
          <p:cNvSpPr>
            <a:spLocks noGrp="1"/>
          </p:cNvSpPr>
          <p:nvPr>
            <p:ph type="dt" sz="half" idx="10"/>
          </p:nvPr>
        </p:nvSpPr>
        <p:spPr/>
        <p:txBody>
          <a:bodyPr/>
          <a:lstStyle>
            <a:extLst/>
          </a:lstStyle>
          <a:p>
            <a:r>
              <a:rPr lang="fr-FR" smtClean="0"/>
              <a:t>30/06/2006</a:t>
            </a:r>
            <a:endParaRPr kumimoji="0" lang="fr-FR"/>
          </a:p>
        </p:txBody>
      </p:sp>
      <p:sp>
        <p:nvSpPr>
          <p:cNvPr id="6" name="Footer Placeholder 5"/>
          <p:cNvSpPr>
            <a:spLocks noGrp="1"/>
          </p:cNvSpPr>
          <p:nvPr>
            <p:ph type="ftr" sz="quarter" idx="11"/>
          </p:nvPr>
        </p:nvSpPr>
        <p:spPr/>
        <p:txBody>
          <a:bodyPr/>
          <a:lstStyle>
            <a:extLst/>
          </a:lstStyle>
          <a:p>
            <a:r>
              <a:rPr kumimoji="0" lang="fr-FR" smtClean="0"/>
              <a:t>Cryptology and Computers - 2010</a:t>
            </a:r>
            <a:endParaRPr kumimoji="0" lang="fr-FR"/>
          </a:p>
        </p:txBody>
      </p:sp>
      <p:sp>
        <p:nvSpPr>
          <p:cNvPr id="7" name="Slide Number Placeholder 6"/>
          <p:cNvSpPr>
            <a:spLocks noGrp="1"/>
          </p:cNvSpPr>
          <p:nvPr>
            <p:ph type="sldNum" sz="quarter" idx="12"/>
          </p:nvPr>
        </p:nvSpPr>
        <p:spPr/>
        <p:txBody>
          <a:bodyPr/>
          <a:lstStyle>
            <a:extLst/>
          </a:lstStyle>
          <a:p>
            <a:fld id="{1AD93096-5B34-4342-9326-69289CEAE4C2}" type="slidenum">
              <a:rPr/>
              <a:pPr/>
              <a:t>‹N°›</a:t>
            </a:fld>
            <a:endParaRPr kumimoji="0" lang="fr-F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28" name="Group 17"/>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a:xfrm>
            <a:off x="914400" y="228600"/>
            <a:ext cx="6858000" cy="914400"/>
          </a:xfrm>
        </p:spPr>
        <p:txBody>
          <a:bodyPr anchor="b"/>
          <a:lstStyle>
            <a:lvl1pPr algn="l" eaLnBrk="1" latinLnBrk="0" hangingPunct="1">
              <a:buNone/>
              <a:defRPr kumimoji="0" lang="fr-FR" sz="2100" b="0"/>
            </a:lvl1pPr>
            <a:extLst/>
          </a:lstStyle>
          <a:p>
            <a:pPr eaLnBrk="1" latinLnBrk="0" hangingPunct="1"/>
            <a:r>
              <a:rPr lang="fr-FR" smtClean="0"/>
              <a:t>Cliquez pour modifier le style du titre</a:t>
            </a:r>
            <a:endParaRPr/>
          </a:p>
        </p:txBody>
      </p:sp>
      <p:sp>
        <p:nvSpPr>
          <p:cNvPr id="3" name="Picture Placeholder 2"/>
          <p:cNvSpPr>
            <a:spLocks noGrp="1"/>
          </p:cNvSpPr>
          <p:nvPr>
            <p:ph type="pic" idx="1"/>
          </p:nvPr>
        </p:nvSpPr>
        <p:spPr>
          <a:xfrm>
            <a:off x="366712" y="1905000"/>
            <a:ext cx="8778240" cy="4960144"/>
          </a:xfrm>
        </p:spPr>
        <p:txBody>
          <a:bodyPr/>
          <a:lstStyle>
            <a:lvl1pPr eaLnBrk="1" latinLnBrk="0" hangingPunct="1">
              <a:buNone/>
              <a:defRPr kumimoji="0" lang="fr-FR" sz="3200"/>
            </a:lvl1pPr>
            <a:extLst/>
          </a:lstStyle>
          <a:p>
            <a:r>
              <a:rPr kumimoji="0" lang="fr-FR" smtClean="0"/>
              <a:t>Cliquez sur l'icône pour ajouter une image</a:t>
            </a:r>
            <a:endParaRPr kumimoji="0" lang="fr-FR"/>
          </a:p>
        </p:txBody>
      </p:sp>
      <p:sp>
        <p:nvSpPr>
          <p:cNvPr id="4" name="Text Placeholder 3"/>
          <p:cNvSpPr>
            <a:spLocks noGrp="1"/>
          </p:cNvSpPr>
          <p:nvPr>
            <p:ph type="body" sz="half" idx="2"/>
          </p:nvPr>
        </p:nvSpPr>
        <p:spPr>
          <a:xfrm>
            <a:off x="914400" y="1150144"/>
            <a:ext cx="6858000" cy="685800"/>
          </a:xfrm>
        </p:spPr>
        <p:txBody>
          <a:bodyPr/>
          <a:lstStyle>
            <a:lvl1pPr marL="27432" indent="0" eaLnBrk="1" latinLnBrk="0" hangingPunct="1">
              <a:spcBef>
                <a:spcPts val="0"/>
              </a:spcBef>
              <a:buNone/>
              <a:defRPr kumimoji="0" lang="fr-FR" sz="1400">
                <a:solidFill>
                  <a:srgbClr val="FFFFFF"/>
                </a:solidFill>
              </a:defRPr>
            </a:lvl1pPr>
            <a:lvl2pPr eaLnBrk="1" latinLnBrk="0" hangingPunct="1">
              <a:defRPr kumimoji="0" lang="fr-FR" sz="1200"/>
            </a:lvl2pPr>
            <a:lvl3pPr eaLnBrk="1" latinLnBrk="0" hangingPunct="1">
              <a:defRPr kumimoji="0" lang="fr-FR" sz="1000"/>
            </a:lvl3pPr>
            <a:lvl4pPr eaLnBrk="1" latinLnBrk="0" hangingPunct="1">
              <a:defRPr kumimoji="0" lang="fr-FR" sz="900"/>
            </a:lvl4pPr>
            <a:lvl5pPr eaLnBrk="1" latinLnBrk="0" hangingPunct="1">
              <a:defRPr kumimoji="0" lang="fr-FR" sz="900"/>
            </a:lvl5pPr>
            <a:extLst/>
          </a:lstStyle>
          <a:p>
            <a:pPr lvl="0" eaLnBrk="1" latinLnBrk="0" hangingPunct="1"/>
            <a:r>
              <a:rPr lang="fr-FR" smtClean="0"/>
              <a:t>Cliquez pour modifier les styles du texte du masque</a:t>
            </a:r>
          </a:p>
        </p:txBody>
      </p:sp>
      <p:grpSp>
        <p:nvGrpSpPr>
          <p:cNvPr id="14" name="Group 17"/>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p:txBody>
          <a:bodyPr/>
          <a:lstStyle>
            <a:extLst/>
          </a:lstStyle>
          <a:p>
            <a:r>
              <a:rPr lang="fr-FR" smtClean="0"/>
              <a:t>30/06/2006</a:t>
            </a:r>
            <a:endParaRPr kumimoji="0" lang="fr-FR"/>
          </a:p>
        </p:txBody>
      </p:sp>
      <p:sp>
        <p:nvSpPr>
          <p:cNvPr id="6" name="Footer Placeholder 5"/>
          <p:cNvSpPr>
            <a:spLocks noGrp="1"/>
          </p:cNvSpPr>
          <p:nvPr>
            <p:ph type="ftr" sz="quarter" idx="11"/>
          </p:nvPr>
        </p:nvSpPr>
        <p:spPr/>
        <p:txBody>
          <a:bodyPr/>
          <a:lstStyle>
            <a:extLst/>
          </a:lstStyle>
          <a:p>
            <a:r>
              <a:rPr kumimoji="0" lang="fr-FR" smtClean="0"/>
              <a:t>Cryptology and Computers - 2010</a:t>
            </a:r>
            <a:endParaRPr kumimoji="0" lang="fr-FR"/>
          </a:p>
        </p:txBody>
      </p:sp>
      <p:sp>
        <p:nvSpPr>
          <p:cNvPr id="7" name="Slide Number Placeholder 6"/>
          <p:cNvSpPr>
            <a:spLocks noGrp="1"/>
          </p:cNvSpPr>
          <p:nvPr>
            <p:ph type="sldNum" sz="quarter" idx="12"/>
          </p:nvPr>
        </p:nvSpPr>
        <p:spPr/>
        <p:txBody>
          <a:bodyPr/>
          <a:lstStyle>
            <a:extLst/>
          </a:lstStyle>
          <a:p>
            <a:fld id="{1AD93096-5B34-4342-9326-69289CEAE4C2}" type="slidenum">
              <a:rPr/>
              <a:pPr/>
              <a:t>‹N°›</a:t>
            </a:fld>
            <a:endParaRPr kumimoji="0" lang="fr-F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kumimoji="0" lang="fr-FR"/>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pPr eaLnBrk="1" latinLnBrk="0" hangingPunct="1"/>
            <a:r>
              <a:rPr kumimoji="0" lang="fr-FR" smtClean="0"/>
              <a:t>Cliquez pour modifier le style du titre</a:t>
            </a:r>
            <a:endParaRPr kumimoji="0" lang="en-US" smtClean="0"/>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lang="fr-FR" sz="1100">
                <a:solidFill>
                  <a:schemeClr val="tx2"/>
                </a:solidFill>
              </a:defRPr>
            </a:lvl1pPr>
            <a:extLst/>
          </a:lstStyle>
          <a:p>
            <a:r>
              <a:rPr kumimoji="0" lang="fr-FR" smtClean="0">
                <a:solidFill>
                  <a:schemeClr val="tx2"/>
                </a:solidFill>
              </a:rPr>
              <a:t>30/06/2006</a:t>
            </a:r>
            <a:endParaRPr kumimoji="0" lang="fr-FR" sz="1100">
              <a:solidFill>
                <a:schemeClr val="tx2"/>
              </a:solidFill>
            </a:endParaRPr>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lang="fr-FR" sz="1100">
                <a:solidFill>
                  <a:schemeClr val="tx2"/>
                </a:solidFill>
              </a:defRPr>
            </a:lvl1pPr>
            <a:extLst/>
          </a:lstStyle>
          <a:p>
            <a:pPr algn="r"/>
            <a:r>
              <a:rPr kumimoji="0" lang="fr-FR" sz="1100" smtClean="0">
                <a:solidFill>
                  <a:schemeClr val="tx2"/>
                </a:solidFill>
              </a:rPr>
              <a:t>Cryptology and Computers - 2010</a:t>
            </a:r>
            <a:endParaRPr kumimoji="0" lang="fr-FR" sz="1100">
              <a:solidFill>
                <a:schemeClr val="tx2"/>
              </a:solidFill>
            </a:endParaRPr>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lang="fr-FR" sz="1200">
                <a:solidFill>
                  <a:schemeClr val="tx2"/>
                </a:solidFill>
              </a:defRPr>
            </a:lvl1pPr>
            <a:extLst/>
          </a:lstStyle>
          <a:p>
            <a:pPr algn="l"/>
            <a:fld id="{72AC53DF-4216-466D-99A7-94400E6C2A25}" type="slidenum">
              <a:rPr kumimoji="0" lang="fr-FR" sz="1200">
                <a:solidFill>
                  <a:schemeClr val="tx2"/>
                </a:solidFill>
              </a:rPr>
              <a:pPr algn="l"/>
              <a:t>‹N°›</a:t>
            </a:fld>
            <a:endParaRPr kumimoji="0" lang="fr-FR" sz="1200">
              <a:solidFill>
                <a:schemeClr val="tx2"/>
              </a:solidFill>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eaLnBrk="1" latinLnBrk="0" hangingPunct="1">
        <a:spcBef>
          <a:spcPct val="0"/>
        </a:spcBef>
        <a:buNone/>
        <a:defRPr kumimoji="0" lang="fr-FR" sz="4000" kern="1200" spc="-150" baseline="0">
          <a:solidFill>
            <a:schemeClr val="tx2">
              <a:satMod val="200000"/>
            </a:schemeClr>
          </a:solidFill>
          <a:effectLst>
            <a:outerShdw blurRad="50800" dist="50800" dir="2700000" algn="tl" rotWithShape="0">
              <a:srgbClr val="000000">
                <a:alpha val="43137"/>
              </a:srgbClr>
            </a:outerShdw>
          </a:effectLst>
          <a:latin typeface="+mj-lt"/>
          <a:ea typeface="+mj-ea"/>
          <a:cs typeface="+mj-cs"/>
        </a:defRPr>
      </a:lvl1pPr>
      <a:extLst/>
    </p:titleStyle>
    <p:bodyStyle>
      <a:lvl1pPr marL="411480" indent="-342900" algn="l" rtl="0" eaLnBrk="1" latinLnBrk="0" hangingPunct="1">
        <a:spcBef>
          <a:spcPts val="700"/>
        </a:spcBef>
        <a:buSzPct val="95000"/>
        <a:buFont typeface="Wingdings"/>
        <a:buChar char=""/>
        <a:defRPr kumimoji="0" lang="fr-FR"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lang="fr-FR"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lang="fr-FR"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lang="fr-FR"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lang="fr-F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lang="fr-FR"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lang="fr-FR"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lang="fr-FR"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lang="fr-FR" sz="1600" kern="1200">
          <a:solidFill>
            <a:schemeClr val="tx1"/>
          </a:solidFill>
          <a:latin typeface="+mn-lt"/>
          <a:ea typeface="+mn-ea"/>
          <a:cs typeface="+mn-cs"/>
        </a:defRPr>
      </a:lvl9pPr>
      <a:extLst/>
    </p:bodyStyle>
    <p:otherStyle>
      <a:lvl1pPr marL="0" algn="l" rtl="0" eaLnBrk="1" latinLnBrk="0" hangingPunct="1">
        <a:defRPr kumimoji="0" lang="fr-FR" kern="1200">
          <a:solidFill>
            <a:schemeClr val="tx1"/>
          </a:solidFill>
          <a:latin typeface="+mn-lt"/>
          <a:ea typeface="+mn-ea"/>
          <a:cs typeface="+mn-cs"/>
        </a:defRPr>
      </a:lvl1pPr>
      <a:lvl2pPr marL="457200" algn="l" rtl="0" eaLnBrk="1" latinLnBrk="0" hangingPunct="1">
        <a:defRPr kumimoji="0" lang="fr-FR" kern="1200">
          <a:solidFill>
            <a:schemeClr val="tx1"/>
          </a:solidFill>
          <a:latin typeface="+mn-lt"/>
          <a:ea typeface="+mn-ea"/>
          <a:cs typeface="+mn-cs"/>
        </a:defRPr>
      </a:lvl2pPr>
      <a:lvl3pPr marL="914400" algn="l" rtl="0" eaLnBrk="1" latinLnBrk="0" hangingPunct="1">
        <a:defRPr kumimoji="0" lang="fr-FR" kern="1200">
          <a:solidFill>
            <a:schemeClr val="tx1"/>
          </a:solidFill>
          <a:latin typeface="+mn-lt"/>
          <a:ea typeface="+mn-ea"/>
          <a:cs typeface="+mn-cs"/>
        </a:defRPr>
      </a:lvl3pPr>
      <a:lvl4pPr marL="1371600" algn="l" rtl="0" eaLnBrk="1" latinLnBrk="0" hangingPunct="1">
        <a:defRPr kumimoji="0" lang="fr-FR" kern="1200">
          <a:solidFill>
            <a:schemeClr val="tx1"/>
          </a:solidFill>
          <a:latin typeface="+mn-lt"/>
          <a:ea typeface="+mn-ea"/>
          <a:cs typeface="+mn-cs"/>
        </a:defRPr>
      </a:lvl4pPr>
      <a:lvl5pPr marL="1828800" algn="l" rtl="0" eaLnBrk="1" latinLnBrk="0" hangingPunct="1">
        <a:defRPr kumimoji="0" lang="fr-FR" kern="1200">
          <a:solidFill>
            <a:schemeClr val="tx1"/>
          </a:solidFill>
          <a:latin typeface="+mn-lt"/>
          <a:ea typeface="+mn-ea"/>
          <a:cs typeface="+mn-cs"/>
        </a:defRPr>
      </a:lvl5pPr>
      <a:lvl6pPr marL="2286000" algn="l" rtl="0" eaLnBrk="1" latinLnBrk="0" hangingPunct="1">
        <a:defRPr kumimoji="0" lang="fr-FR" kern="1200">
          <a:solidFill>
            <a:schemeClr val="tx1"/>
          </a:solidFill>
          <a:latin typeface="+mn-lt"/>
          <a:ea typeface="+mn-ea"/>
          <a:cs typeface="+mn-cs"/>
        </a:defRPr>
      </a:lvl6pPr>
      <a:lvl7pPr marL="2743200" algn="l" rtl="0" eaLnBrk="1" latinLnBrk="0" hangingPunct="1">
        <a:defRPr kumimoji="0" lang="fr-FR" kern="1200">
          <a:solidFill>
            <a:schemeClr val="tx1"/>
          </a:solidFill>
          <a:latin typeface="+mn-lt"/>
          <a:ea typeface="+mn-ea"/>
          <a:cs typeface="+mn-cs"/>
        </a:defRPr>
      </a:lvl7pPr>
      <a:lvl8pPr marL="3200400" algn="l" rtl="0" eaLnBrk="1" latinLnBrk="0" hangingPunct="1">
        <a:defRPr kumimoji="0" lang="fr-FR" kern="1200">
          <a:solidFill>
            <a:schemeClr val="tx1"/>
          </a:solidFill>
          <a:latin typeface="+mn-lt"/>
          <a:ea typeface="+mn-ea"/>
          <a:cs typeface="+mn-cs"/>
        </a:defRPr>
      </a:lvl8pPr>
      <a:lvl9pPr marL="3657600" algn="l" rtl="0" eaLnBrk="1" latinLnBrk="0" hangingPunct="1">
        <a:defRPr kumimoji="0" lang="fr-F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a:spLocks noGrp="1"/>
          </p:cNvSpPr>
          <p:nvPr>
            <p:ph type="title"/>
          </p:nvPr>
        </p:nvSpPr>
        <p:spPr/>
        <p:txBody>
          <a:bodyPr/>
          <a:lstStyle>
            <a:extLst/>
          </a:lstStyle>
          <a:p>
            <a:r>
              <a:rPr lang="fr-FR" dirty="0" err="1" smtClean="0"/>
              <a:t>Cryptology</a:t>
            </a:r>
            <a:r>
              <a:rPr lang="fr-FR" dirty="0" smtClean="0"/>
              <a:t> &amp; computers</a:t>
            </a:r>
            <a:br>
              <a:rPr lang="fr-FR" dirty="0" smtClean="0"/>
            </a:br>
            <a:r>
              <a:rPr lang="fr-FR" dirty="0" smtClean="0"/>
              <a:t> </a:t>
            </a:r>
            <a:r>
              <a:rPr lang="fr-FR" dirty="0" smtClean="0">
                <a:solidFill>
                  <a:schemeClr val="accent1"/>
                </a:solidFill>
              </a:rPr>
              <a:t>2010</a:t>
            </a:r>
            <a:endParaRPr lang="fr-FR" dirty="0"/>
          </a:p>
        </p:txBody>
      </p:sp>
      <p:sp>
        <p:nvSpPr>
          <p:cNvPr id="5" name="Rectangle 4"/>
          <p:cNvSpPr>
            <a:spLocks noGrp="1"/>
          </p:cNvSpPr>
          <p:nvPr>
            <p:ph type="body" idx="1"/>
          </p:nvPr>
        </p:nvSpPr>
        <p:spPr/>
        <p:txBody>
          <a:bodyPr>
            <a:normAutofit fontScale="92500" lnSpcReduction="10000"/>
          </a:bodyPr>
          <a:lstStyle>
            <a:extLst/>
          </a:lstStyle>
          <a:p>
            <a:r>
              <a:rPr lang="fr-FR" dirty="0" smtClean="0"/>
              <a:t>English oral </a:t>
            </a:r>
            <a:r>
              <a:rPr lang="fr-FR" dirty="0" err="1" smtClean="0"/>
              <a:t>presentation</a:t>
            </a:r>
            <a:endParaRPr lang="fr-FR" dirty="0" smtClean="0"/>
          </a:p>
          <a:p>
            <a:r>
              <a:rPr lang="fr-FR" dirty="0" smtClean="0"/>
              <a:t>LEWYLLIE P.</a:t>
            </a:r>
          </a:p>
          <a:p>
            <a:r>
              <a:rPr lang="fr-FR" dirty="0" smtClean="0"/>
              <a:t>TARALLA D.</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Espace réservé du texte 2"/>
          <p:cNvSpPr txBox="1">
            <a:spLocks/>
          </p:cNvSpPr>
          <p:nvPr/>
        </p:nvSpPr>
        <p:spPr>
          <a:xfrm>
            <a:off x="683568" y="836712"/>
            <a:ext cx="7704856" cy="4176464"/>
          </a:xfrm>
          <a:prstGeom prst="rect">
            <a:avLst/>
          </a:prstGeom>
        </p:spPr>
        <p:txBody>
          <a:bodyPr vert="horz" anchor="t">
            <a:no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lang="fr-BE" sz="2800" noProof="0" dirty="0" smtClean="0">
                <a:solidFill>
                  <a:schemeClr val="tx1">
                    <a:lumMod val="50000"/>
                  </a:schemeClr>
                </a:solidFill>
              </a:rPr>
              <a:t>Introduction</a:t>
            </a:r>
            <a:endPar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endParaRP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Manual</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cryptology</a:t>
            </a:r>
            <a:endPar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endParaRPr>
          </a:p>
          <a:p>
            <a:pPr marL="832104" lvl="1" indent="-342900">
              <a:spcBef>
                <a:spcPts val="700"/>
              </a:spcBef>
              <a:buSzPct val="95000"/>
              <a:buFont typeface="Wingdings" pitchFamily="2" charset="2"/>
              <a:buChar char="§"/>
            </a:pPr>
            <a:r>
              <a:rPr lang="fr-BE" sz="2800" dirty="0" smtClean="0">
                <a:solidFill>
                  <a:schemeClr val="tx1">
                    <a:lumMod val="50000"/>
                  </a:schemeClr>
                </a:solidFill>
              </a:rPr>
              <a:t>A bit of </a:t>
            </a:r>
            <a:r>
              <a:rPr lang="fr-BE" sz="2800" dirty="0" err="1" smtClean="0">
                <a:solidFill>
                  <a:schemeClr val="tx1">
                    <a:lumMod val="50000"/>
                  </a:schemeClr>
                </a:solidFill>
              </a:rPr>
              <a:t>history</a:t>
            </a:r>
            <a:r>
              <a:rPr lang="fr-BE" sz="2800" dirty="0" smtClean="0">
                <a:solidFill>
                  <a:schemeClr val="tx1">
                    <a:lumMod val="50000"/>
                  </a:schemeClr>
                </a:solidFill>
              </a:rPr>
              <a:t>…</a:t>
            </a:r>
          </a:p>
          <a:p>
            <a:pPr marL="832104" lvl="1" indent="-342900">
              <a:spcBef>
                <a:spcPts val="700"/>
              </a:spcBef>
              <a:buSzPct val="95000"/>
              <a:buFont typeface="Wingdings" pitchFamily="2" charset="2"/>
              <a:buChar char="§"/>
            </a:pP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Example</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of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cryptosystem</a:t>
            </a:r>
            <a:endPar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endParaRP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lang="fr-BE" sz="2800" dirty="0" err="1" smtClean="0"/>
              <a:t>Cryptology</a:t>
            </a:r>
            <a:r>
              <a:rPr lang="fr-BE" sz="2800" dirty="0" smtClean="0"/>
              <a:t> </a:t>
            </a:r>
            <a:r>
              <a:rPr lang="fr-BE" sz="2800" i="1" dirty="0" smtClean="0"/>
              <a:t>on</a:t>
            </a:r>
            <a:r>
              <a:rPr lang="fr-BE" sz="2800" dirty="0" smtClean="0"/>
              <a:t> computers</a:t>
            </a:r>
          </a:p>
          <a:p>
            <a:pPr marL="832104" lvl="1" indent="-342900">
              <a:spcBef>
                <a:spcPts val="700"/>
              </a:spcBef>
              <a:buSzPct val="95000"/>
              <a:buFont typeface="Wingdings" pitchFamily="2" charset="2"/>
              <a:buChar char="§"/>
            </a:pPr>
            <a:r>
              <a:rPr kumimoji="0" lang="fr-BE" sz="2800" b="0" i="0" u="none" strike="noStrike" kern="1200" cap="none" spc="0" normalizeH="0" baseline="0" noProof="0" dirty="0" err="1" smtClean="0">
                <a:ln>
                  <a:noFill/>
                </a:ln>
                <a:effectLst/>
                <a:uLnTx/>
                <a:uFillTx/>
                <a:latin typeface="+mn-lt"/>
                <a:ea typeface="+mn-ea"/>
                <a:cs typeface="+mn-cs"/>
              </a:rPr>
              <a:t>Why</a:t>
            </a:r>
            <a:r>
              <a:rPr kumimoji="0" lang="fr-BE" sz="2800" b="0" i="0" u="none" strike="noStrike" kern="1200" cap="none" spc="0" normalizeH="0" baseline="0" noProof="0" dirty="0" smtClean="0">
                <a:ln>
                  <a:noFill/>
                </a:ln>
                <a:effectLst/>
                <a:uLnTx/>
                <a:uFillTx/>
                <a:latin typeface="+mn-lt"/>
                <a:ea typeface="+mn-ea"/>
                <a:cs typeface="+mn-cs"/>
              </a:rPr>
              <a:t> ?</a:t>
            </a:r>
          </a:p>
          <a:p>
            <a:pPr marL="832104" lvl="1" indent="-342900">
              <a:spcBef>
                <a:spcPts val="700"/>
              </a:spcBef>
              <a:buSzPct val="95000"/>
              <a:buFont typeface="Wingdings" pitchFamily="2" charset="2"/>
              <a:buChar char="§"/>
            </a:pPr>
            <a:r>
              <a:rPr lang="fr-BE" sz="2800" dirty="0" err="1" smtClean="0"/>
              <a:t>Weaknesses</a:t>
            </a:r>
            <a:endParaRPr lang="fr-BE" sz="2800" dirty="0" smtClean="0"/>
          </a:p>
          <a:p>
            <a:pPr marL="832104" lvl="1" indent="-342900">
              <a:spcBef>
                <a:spcPts val="700"/>
              </a:spcBef>
              <a:buSzPct val="95000"/>
              <a:buFont typeface="Wingdings" pitchFamily="2" charset="2"/>
              <a:buChar char="§"/>
            </a:pPr>
            <a:r>
              <a:rPr lang="fr-BE" sz="2800" dirty="0" err="1" smtClean="0"/>
              <a:t>Sending</a:t>
            </a:r>
            <a:r>
              <a:rPr lang="fr-BE" sz="2800" dirty="0" smtClean="0"/>
              <a:t> </a:t>
            </a:r>
            <a:r>
              <a:rPr lang="fr-BE" sz="2800" dirty="0" err="1" smtClean="0"/>
              <a:t>encrypted</a:t>
            </a:r>
            <a:r>
              <a:rPr lang="fr-BE" sz="2800" dirty="0" smtClean="0"/>
              <a:t> messages</a:t>
            </a:r>
          </a:p>
          <a:p>
            <a:pPr marL="832104" lvl="1" indent="-342900">
              <a:spcBef>
                <a:spcPts val="700"/>
              </a:spcBef>
              <a:buSzPct val="95000"/>
              <a:buFont typeface="Wingdings" pitchFamily="2" charset="2"/>
              <a:buChar char="§"/>
            </a:pPr>
            <a:r>
              <a:rPr lang="fr-BE" sz="2800" dirty="0" smtClean="0"/>
              <a:t>« MITM »</a:t>
            </a:r>
          </a:p>
          <a:p>
            <a:pPr marL="832104" lvl="1" indent="-342900">
              <a:spcBef>
                <a:spcPts val="700"/>
              </a:spcBef>
              <a:buSzPct val="95000"/>
              <a:buFont typeface="Wingdings" pitchFamily="2" charset="2"/>
              <a:buChar char="§"/>
            </a:pPr>
            <a:r>
              <a:rPr kumimoji="0" lang="fr-BE" sz="2800" b="0" i="0" u="none" strike="noStrike" kern="1200" cap="none" spc="0" normalizeH="0" baseline="0" noProof="0" dirty="0" smtClean="0">
                <a:ln>
                  <a:noFill/>
                </a:ln>
                <a:effectLst/>
                <a:uLnTx/>
                <a:uFillTx/>
                <a:latin typeface="+mn-lt"/>
                <a:ea typeface="+mn-ea"/>
                <a:cs typeface="+mn-cs"/>
              </a:rPr>
              <a:t>« One Time Pad »</a:t>
            </a:r>
          </a:p>
        </p:txBody>
      </p:sp>
      <p:cxnSp>
        <p:nvCxnSpPr>
          <p:cNvPr id="13" name="Connecteur droit 12"/>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5652120" y="188640"/>
            <a:ext cx="3137718" cy="369332"/>
          </a:xfrm>
          <a:prstGeom prst="rect">
            <a:avLst/>
          </a:prstGeom>
          <a:noFill/>
        </p:spPr>
        <p:txBody>
          <a:bodyPr wrap="none" rtlCol="0">
            <a:spAutoFit/>
          </a:bodyPr>
          <a:lstStyle/>
          <a:p>
            <a:r>
              <a:rPr lang="fr-BE" dirty="0" err="1" smtClean="0"/>
              <a:t>Cryptology</a:t>
            </a:r>
            <a:r>
              <a:rPr lang="fr-BE" dirty="0" smtClean="0"/>
              <a:t> &amp; computers - 2010</a:t>
            </a:r>
            <a:endParaRPr lang="fr-BE" dirty="0"/>
          </a:p>
        </p:txBody>
      </p:sp>
      <p:sp>
        <p:nvSpPr>
          <p:cNvPr id="16" name="Arc 15"/>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8" name="Arc 17"/>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9" name="Arc 18"/>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err="1" smtClean="0"/>
              <a:t>Cryptology</a:t>
            </a:r>
            <a:r>
              <a:rPr lang="fr-BE" dirty="0" smtClean="0"/>
              <a:t> on computers: </a:t>
            </a:r>
            <a:r>
              <a:rPr lang="fr-BE" dirty="0" err="1" smtClean="0"/>
              <a:t>Why</a:t>
            </a:r>
            <a:r>
              <a:rPr lang="fr-BE" dirty="0" smtClean="0"/>
              <a:t>?</a:t>
            </a:r>
            <a:endParaRPr lang="fr-BE" dirty="0"/>
          </a:p>
        </p:txBody>
      </p:sp>
      <p:sp>
        <p:nvSpPr>
          <p:cNvPr id="3" name="Espace réservé du texte 2"/>
          <p:cNvSpPr>
            <a:spLocks noGrp="1"/>
          </p:cNvSpPr>
          <p:nvPr>
            <p:ph type="body" idx="1"/>
          </p:nvPr>
        </p:nvSpPr>
        <p:spPr>
          <a:xfrm>
            <a:off x="773578" y="2492896"/>
            <a:ext cx="7596844" cy="1584176"/>
          </a:xfrm>
        </p:spPr>
        <p:txBody>
          <a:bodyPr>
            <a:noAutofit/>
          </a:bodyPr>
          <a:lstStyle/>
          <a:p>
            <a:r>
              <a:rPr lang="en-US" sz="2800" dirty="0" smtClean="0"/>
              <a:t>Only one reason:</a:t>
            </a:r>
          </a:p>
          <a:p>
            <a:pPr algn="r"/>
            <a:r>
              <a:rPr lang="en-US" sz="2800" i="1" dirty="0" smtClean="0"/>
              <a:t>Most forms of cryptography in use these days rely on computers, simply because a human-based code is too easy for a computer to crack.</a:t>
            </a:r>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err="1" smtClean="0"/>
              <a:t>Weaknesses</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21" name="Espace réservé du contenu 2"/>
          <p:cNvSpPr txBox="1">
            <a:spLocks/>
          </p:cNvSpPr>
          <p:nvPr/>
        </p:nvSpPr>
        <p:spPr>
          <a:xfrm>
            <a:off x="616024" y="1844824"/>
            <a:ext cx="7772400" cy="716746"/>
          </a:xfrm>
          <a:prstGeom prst="rect">
            <a:avLst/>
          </a:prstGeom>
        </p:spPr>
        <p:txBody>
          <a:bodyPr vert="horz" anchor="t">
            <a:norm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a:buNone/>
              <a:tabLst/>
              <a:defRPr/>
            </a:pPr>
            <a:r>
              <a:rPr kumimoji="0" lang="en-US" sz="2800" b="0" i="0" u="none" strike="noStrike" kern="1200" cap="none" spc="0" normalizeH="0" baseline="0" noProof="0" dirty="0" smtClean="0">
                <a:ln>
                  <a:noFill/>
                </a:ln>
                <a:solidFill>
                  <a:schemeClr val="tx2"/>
                </a:solidFill>
                <a:effectLst/>
                <a:uLnTx/>
                <a:uFillTx/>
                <a:latin typeface="+mn-lt"/>
                <a:ea typeface="+mn-ea"/>
                <a:cs typeface="+mn-cs"/>
              </a:rPr>
              <a:t>Brute force attack or exhaustive key search</a:t>
            </a:r>
            <a:endParaRPr kumimoji="0" lang="en-US" sz="2800" b="0" i="0" u="none" strike="noStrike" kern="1200" cap="none" spc="0" normalizeH="0" baseline="0" noProof="0" dirty="0">
              <a:ln>
                <a:noFill/>
              </a:ln>
              <a:solidFill>
                <a:schemeClr val="tx2"/>
              </a:solidFill>
              <a:effectLst/>
              <a:uLnTx/>
              <a:uFillTx/>
              <a:latin typeface="+mn-lt"/>
              <a:ea typeface="+mn-ea"/>
              <a:cs typeface="+mn-cs"/>
            </a:endParaRPr>
          </a:p>
        </p:txBody>
      </p:sp>
      <p:graphicFrame>
        <p:nvGraphicFramePr>
          <p:cNvPr id="22" name="Tableau 21"/>
          <p:cNvGraphicFramePr>
            <a:graphicFrameLocks noGrp="1"/>
          </p:cNvGraphicFramePr>
          <p:nvPr/>
        </p:nvGraphicFramePr>
        <p:xfrm>
          <a:off x="323528" y="2786058"/>
          <a:ext cx="6096000" cy="1854200"/>
        </p:xfrm>
        <a:graphic>
          <a:graphicData uri="http://schemas.openxmlformats.org/drawingml/2006/table">
            <a:tbl>
              <a:tblPr firstRow="1" bandRow="1">
                <a:tableStyleId>{073A0DAA-6AF3-43AB-8588-CEC1D06C72B9}</a:tableStyleId>
              </a:tblPr>
              <a:tblGrid>
                <a:gridCol w="3048000"/>
                <a:gridCol w="3048000"/>
              </a:tblGrid>
              <a:tr h="370840">
                <a:tc>
                  <a:txBody>
                    <a:bodyPr/>
                    <a:lstStyle/>
                    <a:p>
                      <a:r>
                        <a:rPr lang="en-US" dirty="0" smtClean="0"/>
                        <a:t>Key size in bits</a:t>
                      </a:r>
                      <a:endParaRPr lang="en-US" dirty="0"/>
                    </a:p>
                  </a:txBody>
                  <a:tcPr/>
                </a:tc>
                <a:tc>
                  <a:txBody>
                    <a:bodyPr/>
                    <a:lstStyle/>
                    <a:p>
                      <a:r>
                        <a:rPr lang="en-US" dirty="0" smtClean="0"/>
                        <a:t>Permutations</a:t>
                      </a:r>
                      <a:endParaRPr lang="en-US" dirty="0"/>
                    </a:p>
                  </a:txBody>
                  <a:tcPr/>
                </a:tc>
              </a:tr>
              <a:tr h="370840">
                <a:tc>
                  <a:txBody>
                    <a:bodyPr/>
                    <a:lstStyle/>
                    <a:p>
                      <a:r>
                        <a:rPr lang="en-US" dirty="0" smtClean="0"/>
                        <a:t>8</a:t>
                      </a:r>
                      <a:endParaRPr lang="en-US" dirty="0"/>
                    </a:p>
                  </a:txBody>
                  <a:tcPr/>
                </a:tc>
                <a:tc>
                  <a:txBody>
                    <a:bodyPr/>
                    <a:lstStyle/>
                    <a:p>
                      <a:r>
                        <a:rPr lang="fr-FR" dirty="0" smtClean="0"/>
                        <a:t>2</a:t>
                      </a:r>
                      <a:r>
                        <a:rPr lang="fr-FR" baseline="30000" dirty="0" smtClean="0"/>
                        <a:t>8</a:t>
                      </a:r>
                      <a:endParaRPr lang="en-US" dirty="0"/>
                    </a:p>
                  </a:txBody>
                  <a:tcPr/>
                </a:tc>
              </a:tr>
              <a:tr h="370840">
                <a:tc>
                  <a:txBody>
                    <a:bodyPr/>
                    <a:lstStyle/>
                    <a:p>
                      <a:r>
                        <a:rPr lang="fr-FR" dirty="0" smtClean="0"/>
                        <a:t>56</a:t>
                      </a:r>
                      <a:endParaRPr lang="en-US" dirty="0"/>
                    </a:p>
                  </a:txBody>
                  <a:tcPr/>
                </a:tc>
                <a:tc>
                  <a:txBody>
                    <a:bodyPr/>
                    <a:lstStyle/>
                    <a:p>
                      <a:r>
                        <a:rPr lang="fr-FR" dirty="0" smtClean="0"/>
                        <a:t>2</a:t>
                      </a:r>
                      <a:r>
                        <a:rPr lang="fr-FR" baseline="30000" dirty="0" smtClean="0"/>
                        <a:t>56</a:t>
                      </a:r>
                      <a:r>
                        <a:rPr lang="fr-FR" baseline="0" dirty="0" smtClean="0"/>
                        <a:t> (DES, 1976)</a:t>
                      </a:r>
                      <a:endParaRPr lang="en-US" dirty="0"/>
                    </a:p>
                  </a:txBody>
                  <a:tcPr/>
                </a:tc>
              </a:tr>
              <a:tr h="370840">
                <a:tc>
                  <a:txBody>
                    <a:bodyPr/>
                    <a:lstStyle/>
                    <a:p>
                      <a:r>
                        <a:rPr lang="fr-FR" dirty="0" smtClean="0"/>
                        <a:t>128</a:t>
                      </a:r>
                      <a:endParaRPr lang="en-US" dirty="0"/>
                    </a:p>
                  </a:txBody>
                  <a:tcPr/>
                </a:tc>
                <a:tc>
                  <a:txBody>
                    <a:bodyPr/>
                    <a:lstStyle/>
                    <a:p>
                      <a:r>
                        <a:rPr lang="fr-FR" dirty="0" smtClean="0"/>
                        <a:t>2</a:t>
                      </a:r>
                      <a:r>
                        <a:rPr lang="fr-FR" baseline="30000" dirty="0" smtClean="0"/>
                        <a:t>128</a:t>
                      </a:r>
                      <a:endParaRPr lang="en-US" dirty="0"/>
                    </a:p>
                  </a:txBody>
                  <a:tcPr/>
                </a:tc>
              </a:tr>
              <a:tr h="370840">
                <a:tc>
                  <a:txBody>
                    <a:bodyPr/>
                    <a:lstStyle/>
                    <a:p>
                      <a:r>
                        <a:rPr lang="fr-FR" dirty="0" smtClean="0"/>
                        <a:t>256</a:t>
                      </a:r>
                      <a:endParaRPr lang="en-US" dirty="0"/>
                    </a:p>
                  </a:txBody>
                  <a:tcPr/>
                </a:tc>
                <a:tc>
                  <a:txBody>
                    <a:bodyPr/>
                    <a:lstStyle/>
                    <a:p>
                      <a:r>
                        <a:rPr lang="fr-FR" dirty="0" smtClean="0"/>
                        <a:t>2</a:t>
                      </a:r>
                      <a:r>
                        <a:rPr lang="fr-FR" baseline="30000" dirty="0" smtClean="0"/>
                        <a:t>256</a:t>
                      </a:r>
                      <a:r>
                        <a:rPr lang="fr-FR" baseline="0" dirty="0" smtClean="0"/>
                        <a:t> (AES, 2000)</a:t>
                      </a:r>
                      <a:endParaRPr lang="en-US" dirty="0"/>
                    </a:p>
                  </a:txBody>
                  <a:tcPr/>
                </a:tc>
              </a:tr>
            </a:tbl>
          </a:graphicData>
        </a:graphic>
      </p:graphicFrame>
      <p:sp>
        <p:nvSpPr>
          <p:cNvPr id="23" name="Flèche courbée vers la gauche 22"/>
          <p:cNvSpPr/>
          <p:nvPr/>
        </p:nvSpPr>
        <p:spPr>
          <a:xfrm>
            <a:off x="6467196" y="4000504"/>
            <a:ext cx="214314" cy="571504"/>
          </a:xfrm>
          <a:prstGeom prst="curved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ZoneTexte 23"/>
          <p:cNvSpPr txBox="1"/>
          <p:nvPr/>
        </p:nvSpPr>
        <p:spPr>
          <a:xfrm>
            <a:off x="6681510" y="3857628"/>
            <a:ext cx="2214546" cy="923330"/>
          </a:xfrm>
          <a:prstGeom prst="rect">
            <a:avLst/>
          </a:prstGeom>
          <a:noFill/>
        </p:spPr>
        <p:txBody>
          <a:bodyPr wrap="square" rtlCol="0">
            <a:spAutoFit/>
          </a:bodyPr>
          <a:lstStyle/>
          <a:p>
            <a:r>
              <a:rPr lang="en-US" dirty="0" smtClean="0"/>
              <a:t>2</a:t>
            </a:r>
            <a:r>
              <a:rPr lang="en-US" baseline="30000" dirty="0" smtClean="0"/>
              <a:t>128</a:t>
            </a:r>
            <a:r>
              <a:rPr lang="en-US" dirty="0" smtClean="0"/>
              <a:t> more computational power  needed</a:t>
            </a:r>
          </a:p>
        </p:txBody>
      </p:sp>
      <p:sp>
        <p:nvSpPr>
          <p:cNvPr id="25" name="ZoneTexte 24"/>
          <p:cNvSpPr txBox="1"/>
          <p:nvPr/>
        </p:nvSpPr>
        <p:spPr>
          <a:xfrm>
            <a:off x="602822" y="5406315"/>
            <a:ext cx="7929618" cy="830997"/>
          </a:xfrm>
          <a:prstGeom prst="rect">
            <a:avLst/>
          </a:prstGeom>
          <a:noFill/>
        </p:spPr>
        <p:txBody>
          <a:bodyPr wrap="square" rtlCol="0">
            <a:spAutoFit/>
          </a:bodyPr>
          <a:lstStyle/>
          <a:p>
            <a:r>
              <a:rPr lang="en-US" sz="2400" dirty="0" smtClean="0"/>
              <a:t>A device that could check  10</a:t>
            </a:r>
            <a:r>
              <a:rPr lang="en-US" sz="2400" baseline="30000" dirty="0" smtClean="0"/>
              <a:t>18</a:t>
            </a:r>
            <a:r>
              <a:rPr lang="en-US" sz="2400" dirty="0" smtClean="0"/>
              <a:t> AES keys per second would require about 3.10</a:t>
            </a:r>
            <a:r>
              <a:rPr lang="en-US" sz="2400" baseline="30000" dirty="0" smtClean="0"/>
              <a:t>51</a:t>
            </a:r>
            <a:r>
              <a:rPr lang="en-US" sz="2400" dirty="0" smtClean="0"/>
              <a:t> years to exhaust the 256-bit key space.</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20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2000"/>
                                        <p:tgtEl>
                                          <p:spTgt spid="22"/>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20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2000"/>
                                        <p:tgtEl>
                                          <p:spTgt spid="24"/>
                                        </p:tgtEl>
                                      </p:cBhvr>
                                    </p:animEffect>
                                  </p:childTnLst>
                                </p:cTn>
                              </p:par>
                            </p:childTnLst>
                          </p:cTn>
                        </p:par>
                        <p:par>
                          <p:cTn id="22" fill="hold">
                            <p:stCondLst>
                              <p:cond delay="600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3" grpId="0" animBg="1"/>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err="1" smtClean="0"/>
              <a:t>Sending</a:t>
            </a:r>
            <a:r>
              <a:rPr lang="fr-BE" dirty="0" smtClean="0"/>
              <a:t> </a:t>
            </a:r>
            <a:r>
              <a:rPr lang="fr-BE" dirty="0" err="1" smtClean="0"/>
              <a:t>encrypted</a:t>
            </a:r>
            <a:r>
              <a:rPr lang="fr-BE" dirty="0" smtClean="0"/>
              <a:t> messages</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10" name="Rectangle 9"/>
          <p:cNvSpPr/>
          <p:nvPr/>
        </p:nvSpPr>
        <p:spPr>
          <a:xfrm>
            <a:off x="539552" y="1772816"/>
            <a:ext cx="8064896" cy="523220"/>
          </a:xfrm>
          <a:prstGeom prst="rect">
            <a:avLst/>
          </a:prstGeom>
        </p:spPr>
        <p:txBody>
          <a:bodyPr wrap="square">
            <a:spAutoFit/>
          </a:bodyPr>
          <a:lstStyle/>
          <a:p>
            <a:pPr algn="ctr"/>
            <a:r>
              <a:rPr lang="en-US" sz="2800" i="1" dirty="0" smtClean="0"/>
              <a:t>Public key</a:t>
            </a:r>
            <a:r>
              <a:rPr lang="en-US" sz="2800" dirty="0" smtClean="0"/>
              <a:t> cryptography or </a:t>
            </a:r>
            <a:r>
              <a:rPr lang="en-US" sz="2800" i="1" dirty="0" smtClean="0"/>
              <a:t>asymmetric</a:t>
            </a:r>
            <a:r>
              <a:rPr lang="en-US" sz="2800" dirty="0" smtClean="0"/>
              <a:t> cryptography</a:t>
            </a:r>
            <a:endParaRPr lang="en-US" sz="2800" dirty="0"/>
          </a:p>
        </p:txBody>
      </p:sp>
      <p:sp>
        <p:nvSpPr>
          <p:cNvPr id="16" name="Rectangle 15"/>
          <p:cNvSpPr/>
          <p:nvPr/>
        </p:nvSpPr>
        <p:spPr>
          <a:xfrm>
            <a:off x="2560616" y="2276872"/>
            <a:ext cx="4022768" cy="461665"/>
          </a:xfrm>
          <a:prstGeom prst="rect">
            <a:avLst/>
          </a:prstGeom>
        </p:spPr>
        <p:txBody>
          <a:bodyPr wrap="none">
            <a:spAutoFit/>
          </a:bodyPr>
          <a:lstStyle/>
          <a:p>
            <a:pPr algn="ctr"/>
            <a:r>
              <a:rPr lang="en-US" sz="2400" u="sng" dirty="0" smtClean="0"/>
              <a:t>Use of public and private keys:</a:t>
            </a:r>
            <a:endParaRPr lang="fr-BE" sz="2400" dirty="0"/>
          </a:p>
        </p:txBody>
      </p:sp>
      <p:pic>
        <p:nvPicPr>
          <p:cNvPr id="17" name="Picture 3" descr="F:\ulg\Deuxieme\English\250px-Public_key_encryption.svg.png"/>
          <p:cNvPicPr>
            <a:picLocks noChangeAspect="1" noChangeArrowheads="1"/>
          </p:cNvPicPr>
          <p:nvPr/>
        </p:nvPicPr>
        <p:blipFill>
          <a:blip r:embed="rId3" cstate="print"/>
          <a:srcRect/>
          <a:stretch>
            <a:fillRect/>
          </a:stretch>
        </p:blipFill>
        <p:spPr bwMode="auto">
          <a:xfrm>
            <a:off x="531954" y="3143248"/>
            <a:ext cx="3595696" cy="3509399"/>
          </a:xfrm>
          <a:prstGeom prst="rect">
            <a:avLst/>
          </a:prstGeom>
          <a:noFill/>
          <a:effectLst>
            <a:innerShdw blurRad="304800">
              <a:prstClr val="black"/>
            </a:innerShdw>
          </a:effectLst>
        </p:spPr>
      </p:pic>
      <p:pic>
        <p:nvPicPr>
          <p:cNvPr id="18" name="Picture 4" descr="F:\ulg\Deuxieme\English\250px-Public_key_signing.svg.png"/>
          <p:cNvPicPr>
            <a:picLocks noChangeAspect="1" noChangeArrowheads="1"/>
          </p:cNvPicPr>
          <p:nvPr/>
        </p:nvPicPr>
        <p:blipFill>
          <a:blip r:embed="rId4" cstate="print"/>
          <a:srcRect/>
          <a:stretch>
            <a:fillRect/>
          </a:stretch>
        </p:blipFill>
        <p:spPr bwMode="auto">
          <a:xfrm>
            <a:off x="4746796" y="3143248"/>
            <a:ext cx="3838226" cy="3500462"/>
          </a:xfrm>
          <a:prstGeom prst="rect">
            <a:avLst/>
          </a:prstGeom>
          <a:noFill/>
          <a:effectLst>
            <a:innerShdw blurRad="279400">
              <a:prstClr val="black"/>
            </a:innerShdw>
          </a:effectLst>
        </p:spPr>
      </p:pic>
      <p:sp>
        <p:nvSpPr>
          <p:cNvPr id="19" name="ZoneTexte 18"/>
          <p:cNvSpPr txBox="1"/>
          <p:nvPr/>
        </p:nvSpPr>
        <p:spPr>
          <a:xfrm>
            <a:off x="4746226" y="2786058"/>
            <a:ext cx="3786214" cy="369332"/>
          </a:xfrm>
          <a:prstGeom prst="rect">
            <a:avLst/>
          </a:prstGeom>
          <a:noFill/>
        </p:spPr>
        <p:txBody>
          <a:bodyPr wrap="square" rtlCol="0">
            <a:spAutoFit/>
          </a:bodyPr>
          <a:lstStyle/>
          <a:p>
            <a:r>
              <a:rPr lang="en-US" dirty="0" smtClean="0"/>
              <a:t>Digital signature:</a:t>
            </a:r>
            <a:endParaRPr lang="en-US" dirty="0"/>
          </a:p>
        </p:txBody>
      </p:sp>
      <p:sp>
        <p:nvSpPr>
          <p:cNvPr id="20" name="ZoneTexte 19"/>
          <p:cNvSpPr txBox="1"/>
          <p:nvPr/>
        </p:nvSpPr>
        <p:spPr>
          <a:xfrm>
            <a:off x="539552" y="2771636"/>
            <a:ext cx="3786214" cy="369332"/>
          </a:xfrm>
          <a:prstGeom prst="rect">
            <a:avLst/>
          </a:prstGeom>
          <a:noFill/>
        </p:spPr>
        <p:txBody>
          <a:bodyPr wrap="square" rtlCol="0">
            <a:spAutoFit/>
          </a:bodyPr>
          <a:lstStyle/>
          <a:p>
            <a:r>
              <a:rPr lang="en-US" dirty="0" smtClean="0"/>
              <a:t>Encrypted message: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2000"/>
                                        <p:tgtEl>
                                          <p:spTgt spid="16"/>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20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childTnLst>
                          </p:cTn>
                        </p:par>
                        <p:par>
                          <p:cTn id="22" fill="hold">
                            <p:stCondLst>
                              <p:cond delay="6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0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6"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smtClean="0"/>
              <a:t>MITM, Man in the middle</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pic>
        <p:nvPicPr>
          <p:cNvPr id="10" name="Picture 2" descr="H:\ulg\Deuxieme\English\200px-Man_in_the_middle_attack.svg.png"/>
          <p:cNvPicPr>
            <a:picLocks noChangeAspect="1" noChangeArrowheads="1"/>
          </p:cNvPicPr>
          <p:nvPr/>
        </p:nvPicPr>
        <p:blipFill>
          <a:blip r:embed="rId3" cstate="print"/>
          <a:srcRect/>
          <a:stretch>
            <a:fillRect/>
          </a:stretch>
        </p:blipFill>
        <p:spPr bwMode="auto">
          <a:xfrm>
            <a:off x="3619500" y="1676274"/>
            <a:ext cx="1905000" cy="1343025"/>
          </a:xfrm>
          <a:prstGeom prst="rect">
            <a:avLst/>
          </a:prstGeom>
          <a:noFill/>
        </p:spPr>
      </p:pic>
      <p:sp>
        <p:nvSpPr>
          <p:cNvPr id="14" name="ZoneTexte 13"/>
          <p:cNvSpPr txBox="1"/>
          <p:nvPr/>
        </p:nvSpPr>
        <p:spPr>
          <a:xfrm>
            <a:off x="3571868" y="1819150"/>
            <a:ext cx="714380" cy="369332"/>
          </a:xfrm>
          <a:prstGeom prst="rect">
            <a:avLst/>
          </a:prstGeom>
          <a:noFill/>
        </p:spPr>
        <p:txBody>
          <a:bodyPr wrap="square" rtlCol="0">
            <a:spAutoFit/>
          </a:bodyPr>
          <a:lstStyle/>
          <a:p>
            <a:r>
              <a:rPr lang="fr-FR" dirty="0" smtClean="0"/>
              <a:t>Alice</a:t>
            </a:r>
            <a:endParaRPr lang="fr-FR" dirty="0"/>
          </a:p>
        </p:txBody>
      </p:sp>
      <p:sp>
        <p:nvSpPr>
          <p:cNvPr id="18" name="ZoneTexte 17"/>
          <p:cNvSpPr txBox="1"/>
          <p:nvPr/>
        </p:nvSpPr>
        <p:spPr>
          <a:xfrm>
            <a:off x="4286248" y="1890588"/>
            <a:ext cx="642942" cy="261610"/>
          </a:xfrm>
          <a:prstGeom prst="rect">
            <a:avLst/>
          </a:prstGeom>
          <a:noFill/>
        </p:spPr>
        <p:txBody>
          <a:bodyPr wrap="square" rtlCol="0">
            <a:spAutoFit/>
          </a:bodyPr>
          <a:lstStyle/>
          <a:p>
            <a:r>
              <a:rPr lang="fr-FR" sz="1100" dirty="0" smtClean="0"/>
              <a:t>Mallory</a:t>
            </a:r>
            <a:endParaRPr lang="fr-FR" sz="1100" dirty="0"/>
          </a:p>
        </p:txBody>
      </p:sp>
      <p:sp>
        <p:nvSpPr>
          <p:cNvPr id="19" name="ZoneTexte 18"/>
          <p:cNvSpPr txBox="1"/>
          <p:nvPr/>
        </p:nvSpPr>
        <p:spPr>
          <a:xfrm>
            <a:off x="5004048" y="1819150"/>
            <a:ext cx="642942" cy="369332"/>
          </a:xfrm>
          <a:prstGeom prst="rect">
            <a:avLst/>
          </a:prstGeom>
          <a:noFill/>
        </p:spPr>
        <p:txBody>
          <a:bodyPr wrap="square" rtlCol="0">
            <a:spAutoFit/>
          </a:bodyPr>
          <a:lstStyle/>
          <a:p>
            <a:r>
              <a:rPr lang="fr-FR" dirty="0" smtClean="0"/>
              <a:t>Bob</a:t>
            </a:r>
          </a:p>
        </p:txBody>
      </p:sp>
      <p:sp>
        <p:nvSpPr>
          <p:cNvPr id="20" name="ZoneTexte 19"/>
          <p:cNvSpPr txBox="1"/>
          <p:nvPr/>
        </p:nvSpPr>
        <p:spPr>
          <a:xfrm>
            <a:off x="535753" y="2604968"/>
            <a:ext cx="8072494" cy="3416320"/>
          </a:xfrm>
          <a:prstGeom prst="rect">
            <a:avLst/>
          </a:prstGeom>
          <a:noFill/>
        </p:spPr>
        <p:txBody>
          <a:bodyPr wrap="square" rtlCol="0">
            <a:spAutoFit/>
          </a:bodyPr>
          <a:lstStyle/>
          <a:p>
            <a:r>
              <a:rPr lang="en-GB" dirty="0" smtClean="0"/>
              <a:t>Example :</a:t>
            </a:r>
          </a:p>
          <a:p>
            <a:endParaRPr lang="en-GB" dirty="0" smtClean="0"/>
          </a:p>
          <a:p>
            <a:pPr marL="342900" indent="-342900">
              <a:buAutoNum type="arabicPeriod"/>
            </a:pPr>
            <a:r>
              <a:rPr lang="en-US" b="1" dirty="0" smtClean="0"/>
              <a:t>Alice</a:t>
            </a:r>
            <a:r>
              <a:rPr lang="en-US" dirty="0" smtClean="0"/>
              <a:t>   </a:t>
            </a:r>
            <a:r>
              <a:rPr lang="en-US" i="1" dirty="0" smtClean="0"/>
              <a:t>"Hi Bob, it's Alice. Give me your key"</a:t>
            </a:r>
            <a:r>
              <a:rPr lang="en-US" dirty="0" smtClean="0"/>
              <a:t>--&gt; 	</a:t>
            </a:r>
            <a:r>
              <a:rPr lang="en-US" b="1" dirty="0" smtClean="0"/>
              <a:t>Mallory</a:t>
            </a:r>
            <a:r>
              <a:rPr lang="en-US" dirty="0" smtClean="0"/>
              <a:t> 			</a:t>
            </a:r>
            <a:r>
              <a:rPr lang="en-US" b="1" dirty="0" smtClean="0"/>
              <a:t>Bob</a:t>
            </a:r>
          </a:p>
          <a:p>
            <a:pPr marL="342900" indent="-342900">
              <a:buAutoNum type="arabicPeriod"/>
            </a:pPr>
            <a:r>
              <a:rPr lang="en-US" b="1" dirty="0" smtClean="0"/>
              <a:t>Alice</a:t>
            </a:r>
            <a:r>
              <a:rPr lang="en-US" dirty="0" smtClean="0"/>
              <a:t>   </a:t>
            </a:r>
            <a:r>
              <a:rPr lang="en-US" b="1" dirty="0" smtClean="0"/>
              <a:t>Mallory</a:t>
            </a:r>
            <a:r>
              <a:rPr lang="en-US" dirty="0" smtClean="0"/>
              <a:t> </a:t>
            </a:r>
            <a:r>
              <a:rPr lang="en-US" i="1" dirty="0" smtClean="0"/>
              <a:t>"Hi Bob, it's Alice. Give me your key"</a:t>
            </a:r>
            <a:r>
              <a:rPr lang="en-US" dirty="0" smtClean="0"/>
              <a:t>--&gt; 			</a:t>
            </a:r>
            <a:r>
              <a:rPr lang="en-US" b="1" dirty="0" smtClean="0"/>
              <a:t>Bob</a:t>
            </a:r>
          </a:p>
          <a:p>
            <a:pPr marL="342900" indent="-342900">
              <a:buAutoNum type="arabicPeriod"/>
            </a:pPr>
            <a:r>
              <a:rPr lang="fr-FR" b="1" dirty="0" smtClean="0"/>
              <a:t>Alice</a:t>
            </a:r>
            <a:r>
              <a:rPr lang="fr-FR" dirty="0" smtClean="0"/>
              <a:t>   </a:t>
            </a:r>
            <a:r>
              <a:rPr lang="fr-FR" b="1" dirty="0" smtClean="0"/>
              <a:t>Mallory</a:t>
            </a:r>
            <a:r>
              <a:rPr lang="fr-FR" dirty="0" smtClean="0"/>
              <a:t> &lt;--</a:t>
            </a:r>
            <a:r>
              <a:rPr lang="fr-FR" i="1" dirty="0" smtClean="0"/>
              <a:t>[Bob'</a:t>
            </a:r>
            <a:r>
              <a:rPr lang="fr-FR" i="1" dirty="0" err="1" smtClean="0"/>
              <a:t>s_key</a:t>
            </a:r>
            <a:r>
              <a:rPr lang="fr-FR" i="1" dirty="0" smtClean="0"/>
              <a:t>]</a:t>
            </a:r>
            <a:r>
              <a:rPr lang="fr-FR" dirty="0" smtClean="0"/>
              <a:t> 					</a:t>
            </a:r>
            <a:r>
              <a:rPr lang="fr-FR" b="1" dirty="0" smtClean="0"/>
              <a:t>Bob</a:t>
            </a:r>
          </a:p>
          <a:p>
            <a:pPr marL="342900" indent="-342900">
              <a:buAutoNum type="arabicPeriod"/>
            </a:pPr>
            <a:r>
              <a:rPr lang="fr-FR" b="1" dirty="0" smtClean="0"/>
              <a:t>Alice</a:t>
            </a:r>
            <a:r>
              <a:rPr lang="fr-FR" dirty="0" smtClean="0"/>
              <a:t>   &lt;--</a:t>
            </a:r>
            <a:r>
              <a:rPr lang="fr-FR" i="1" dirty="0" smtClean="0"/>
              <a:t>[Mallory'</a:t>
            </a:r>
            <a:r>
              <a:rPr lang="fr-FR" i="1" dirty="0" err="1" smtClean="0"/>
              <a:t>s_key</a:t>
            </a:r>
            <a:r>
              <a:rPr lang="fr-FR" i="1" dirty="0" smtClean="0"/>
              <a:t>]</a:t>
            </a:r>
            <a:r>
              <a:rPr lang="fr-FR" dirty="0" smtClean="0"/>
              <a:t> </a:t>
            </a:r>
            <a:r>
              <a:rPr lang="fr-FR" b="1" dirty="0" smtClean="0"/>
              <a:t>Mallory</a:t>
            </a:r>
            <a:r>
              <a:rPr lang="fr-FR" dirty="0" smtClean="0"/>
              <a:t> 					</a:t>
            </a:r>
            <a:r>
              <a:rPr lang="fr-FR" b="1" dirty="0" smtClean="0"/>
              <a:t>Bob</a:t>
            </a:r>
          </a:p>
          <a:p>
            <a:pPr marL="342900" indent="-342900">
              <a:buAutoNum type="arabicPeriod"/>
            </a:pPr>
            <a:r>
              <a:rPr lang="en-US" b="1" dirty="0" smtClean="0"/>
              <a:t>Alice</a:t>
            </a:r>
            <a:r>
              <a:rPr lang="en-US" dirty="0" smtClean="0"/>
              <a:t>   </a:t>
            </a:r>
            <a:r>
              <a:rPr lang="en-US" i="1" dirty="0" smtClean="0"/>
              <a:t>"Meet me at the bus stop!"[encrypted with Mallory's key]</a:t>
            </a:r>
            <a:r>
              <a:rPr lang="en-US" dirty="0" smtClean="0"/>
              <a:t>--&gt; </a:t>
            </a:r>
            <a:r>
              <a:rPr lang="en-US" b="1" dirty="0" smtClean="0"/>
              <a:t>Mallory</a:t>
            </a:r>
            <a:r>
              <a:rPr lang="en-US" dirty="0" smtClean="0"/>
              <a:t> 	</a:t>
            </a:r>
            <a:r>
              <a:rPr lang="en-US" b="1" dirty="0" smtClean="0"/>
              <a:t>Bob</a:t>
            </a:r>
          </a:p>
          <a:p>
            <a:pPr marL="342900" indent="-342900">
              <a:buAutoNum type="arabicPeriod"/>
            </a:pPr>
            <a:r>
              <a:rPr lang="en-US" b="1" dirty="0" smtClean="0"/>
              <a:t>Alice</a:t>
            </a:r>
            <a:r>
              <a:rPr lang="en-US" dirty="0" smtClean="0"/>
              <a:t>   </a:t>
            </a:r>
            <a:r>
              <a:rPr lang="en-US" b="1" dirty="0" smtClean="0"/>
              <a:t>Mallory</a:t>
            </a:r>
            <a:r>
              <a:rPr lang="en-US" dirty="0" smtClean="0"/>
              <a:t> </a:t>
            </a:r>
            <a:r>
              <a:rPr lang="en-US" i="1" dirty="0" smtClean="0"/>
              <a:t>“Meet me at the park!"[encrypted with Bob's key]</a:t>
            </a:r>
            <a:r>
              <a:rPr lang="en-US" dirty="0" smtClean="0"/>
              <a:t>--&gt; 	</a:t>
            </a:r>
            <a:r>
              <a:rPr lang="en-US" b="1" dirty="0" smtClean="0"/>
              <a:t>Bob</a:t>
            </a:r>
            <a:endParaRPr lang="en-GB" dirty="0" smtClean="0"/>
          </a:p>
          <a:p>
            <a:endParaRPr lang="en-GB" dirty="0" smtClean="0"/>
          </a:p>
          <a:p>
            <a:endParaRPr lang="en-GB" dirty="0" smtClean="0"/>
          </a:p>
          <a:p>
            <a:endParaRPr lang="en-GB" dirty="0" smtClean="0"/>
          </a:p>
          <a:p>
            <a:endParaRPr lang="en-GB" dirty="0"/>
          </a:p>
        </p:txBody>
      </p:sp>
      <p:cxnSp>
        <p:nvCxnSpPr>
          <p:cNvPr id="21" name="Connecteur droit 20"/>
          <p:cNvCxnSpPr/>
          <p:nvPr/>
        </p:nvCxnSpPr>
        <p:spPr>
          <a:xfrm rot="5400000">
            <a:off x="738000" y="3998000"/>
            <a:ext cx="1570842" cy="794"/>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rot="5400000">
            <a:off x="7084800" y="4011334"/>
            <a:ext cx="1570842" cy="79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0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20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animEffect transition="in" filter="fade">
                                      <p:cBhvr>
                                        <p:cTn id="23" dur="2000"/>
                                        <p:tgtEl>
                                          <p:spTgt spid="20">
                                            <p:txEl>
                                              <p:pRg st="0" end="0"/>
                                            </p:txEl>
                                          </p:spTgt>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20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0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xEl>
                                              <p:pRg st="2" end="2"/>
                                            </p:txEl>
                                          </p:spTgt>
                                        </p:tgtEl>
                                        <p:attrNameLst>
                                          <p:attrName>style.visibility</p:attrName>
                                        </p:attrNameLst>
                                      </p:cBhvr>
                                      <p:to>
                                        <p:strVal val="visible"/>
                                      </p:to>
                                    </p:set>
                                    <p:animEffect transition="in" filter="fade">
                                      <p:cBhvr>
                                        <p:cTn id="33" dur="2000"/>
                                        <p:tgtEl>
                                          <p:spTgt spid="20">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0">
                                            <p:txEl>
                                              <p:pRg st="3" end="3"/>
                                            </p:txEl>
                                          </p:spTgt>
                                        </p:tgtEl>
                                        <p:attrNameLst>
                                          <p:attrName>style.visibility</p:attrName>
                                        </p:attrNameLst>
                                      </p:cBhvr>
                                      <p:to>
                                        <p:strVal val="visible"/>
                                      </p:to>
                                    </p:set>
                                    <p:animEffect transition="in" filter="fade">
                                      <p:cBhvr>
                                        <p:cTn id="38" dur="2000"/>
                                        <p:tgtEl>
                                          <p:spTgt spid="20">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0">
                                            <p:txEl>
                                              <p:pRg st="4" end="4"/>
                                            </p:txEl>
                                          </p:spTgt>
                                        </p:tgtEl>
                                        <p:attrNameLst>
                                          <p:attrName>style.visibility</p:attrName>
                                        </p:attrNameLst>
                                      </p:cBhvr>
                                      <p:to>
                                        <p:strVal val="visible"/>
                                      </p:to>
                                    </p:set>
                                    <p:animEffect transition="in" filter="fade">
                                      <p:cBhvr>
                                        <p:cTn id="43" dur="2000"/>
                                        <p:tgtEl>
                                          <p:spTgt spid="20">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0">
                                            <p:txEl>
                                              <p:pRg st="5" end="5"/>
                                            </p:txEl>
                                          </p:spTgt>
                                        </p:tgtEl>
                                        <p:attrNameLst>
                                          <p:attrName>style.visibility</p:attrName>
                                        </p:attrNameLst>
                                      </p:cBhvr>
                                      <p:to>
                                        <p:strVal val="visible"/>
                                      </p:to>
                                    </p:set>
                                    <p:animEffect transition="in" filter="fade">
                                      <p:cBhvr>
                                        <p:cTn id="48" dur="2000"/>
                                        <p:tgtEl>
                                          <p:spTgt spid="20">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0">
                                            <p:txEl>
                                              <p:pRg st="6" end="6"/>
                                            </p:txEl>
                                          </p:spTgt>
                                        </p:tgtEl>
                                        <p:attrNameLst>
                                          <p:attrName>style.visibility</p:attrName>
                                        </p:attrNameLst>
                                      </p:cBhvr>
                                      <p:to>
                                        <p:strVal val="visible"/>
                                      </p:to>
                                    </p:set>
                                    <p:animEffect transition="in" filter="fade">
                                      <p:cBhvr>
                                        <p:cTn id="53" dur="2000"/>
                                        <p:tgtEl>
                                          <p:spTgt spid="20">
                                            <p:txEl>
                                              <p:pRg st="6" end="6"/>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0">
                                            <p:txEl>
                                              <p:pRg st="7" end="7"/>
                                            </p:txEl>
                                          </p:spTgt>
                                        </p:tgtEl>
                                        <p:attrNameLst>
                                          <p:attrName>style.visibility</p:attrName>
                                        </p:attrNameLst>
                                      </p:cBhvr>
                                      <p:to>
                                        <p:strVal val="visible"/>
                                      </p:to>
                                    </p:set>
                                    <p:animEffect transition="in" filter="fade">
                                      <p:cBhvr>
                                        <p:cTn id="58" dur="2000"/>
                                        <p:tgtEl>
                                          <p:spTgt spid="2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8" grpId="0"/>
      <p:bldP spid="19" grpId="0"/>
      <p:bldP spid="20"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smtClean="0"/>
              <a:t>One-time pad</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10" name="Espace réservé du contenu 4"/>
          <p:cNvSpPr txBox="1">
            <a:spLocks/>
          </p:cNvSpPr>
          <p:nvPr/>
        </p:nvSpPr>
        <p:spPr>
          <a:xfrm>
            <a:off x="914400" y="1783560"/>
            <a:ext cx="7772400" cy="4572000"/>
          </a:xfrm>
          <a:prstGeom prst="rect">
            <a:avLst/>
          </a:prstGeom>
        </p:spPr>
        <p:txBody>
          <a:bodyPr vert="horz" anchor="t">
            <a:norm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en-US" sz="2800" b="0" i="0" u="none" strike="noStrike" kern="1200" cap="none" spc="0" normalizeH="0" baseline="0" noProof="0" dirty="0" smtClean="0">
                <a:ln>
                  <a:noFill/>
                </a:ln>
                <a:solidFill>
                  <a:schemeClr val="tx2"/>
                </a:solidFill>
                <a:effectLst/>
                <a:uLnTx/>
                <a:uFillTx/>
                <a:latin typeface="+mn-lt"/>
                <a:ea typeface="+mn-ea"/>
                <a:cs typeface="+mn-cs"/>
              </a:rPr>
              <a:t>Explanation “ on paper “</a:t>
            </a: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en-US" sz="2800" b="0" i="0" u="none" strike="noStrike" kern="1200" cap="none" spc="0" normalizeH="0" baseline="0" noProof="0" dirty="0" smtClean="0">
                <a:ln>
                  <a:noFill/>
                </a:ln>
                <a:solidFill>
                  <a:srgbClr val="777777"/>
                </a:solidFill>
                <a:effectLst/>
                <a:uLnTx/>
                <a:uFillTx/>
                <a:latin typeface="+mn-lt"/>
                <a:ea typeface="+mn-ea"/>
                <a:cs typeface="+mn-cs"/>
              </a:rPr>
              <a:t>With</a:t>
            </a:r>
            <a:r>
              <a:rPr kumimoji="0" lang="fr-FR" sz="2800" b="0" i="0" u="none" strike="noStrike" kern="1200" cap="none" spc="0" normalizeH="0" baseline="0" noProof="0" dirty="0" smtClean="0">
                <a:ln>
                  <a:noFill/>
                </a:ln>
                <a:solidFill>
                  <a:srgbClr val="777777"/>
                </a:solidFill>
                <a:effectLst/>
                <a:uLnTx/>
                <a:uFillTx/>
                <a:latin typeface="+mn-lt"/>
                <a:ea typeface="+mn-ea"/>
                <a:cs typeface="+mn-cs"/>
              </a:rPr>
              <a:t> IT :</a:t>
            </a:r>
            <a:endParaRPr kumimoji="0" lang="en-US" sz="2800" b="0" i="0" u="none" strike="noStrike" kern="1200" cap="none" spc="0" normalizeH="0" baseline="0" noProof="0" dirty="0" smtClean="0">
              <a:ln>
                <a:noFill/>
              </a:ln>
              <a:solidFill>
                <a:srgbClr val="777777"/>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en-US" sz="2400" b="0" i="0" u="none" strike="noStrike" kern="1200" cap="none" spc="0" normalizeH="0" baseline="0" noProof="0" dirty="0" smtClean="0">
                <a:ln>
                  <a:noFill/>
                </a:ln>
                <a:solidFill>
                  <a:srgbClr val="777777"/>
                </a:solidFill>
                <a:effectLst/>
                <a:uLnTx/>
                <a:uFillTx/>
                <a:latin typeface="+mn-lt"/>
                <a:ea typeface="+mn-ea"/>
                <a:cs typeface="+mn-cs"/>
              </a:rPr>
              <a:t>A = one bit of original ;</a:t>
            </a: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en-US" sz="2400" b="0" i="0" u="none" strike="noStrike" kern="1200" cap="none" spc="0" normalizeH="0" baseline="0" noProof="0" dirty="0" smtClean="0">
                <a:ln>
                  <a:noFill/>
                </a:ln>
                <a:solidFill>
                  <a:srgbClr val="777777"/>
                </a:solidFill>
                <a:effectLst/>
                <a:uLnTx/>
                <a:uFillTx/>
                <a:latin typeface="+mn-lt"/>
                <a:ea typeface="+mn-ea"/>
                <a:cs typeface="+mn-cs"/>
              </a:rPr>
              <a:t>B = one bit of key;</a:t>
            </a: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en-US" sz="2400" b="0" i="0" u="none" strike="noStrike" kern="1200" cap="none" spc="0" normalizeH="0" baseline="0" noProof="0" dirty="0" smtClean="0">
                <a:ln>
                  <a:noFill/>
                </a:ln>
                <a:solidFill>
                  <a:srgbClr val="777777"/>
                </a:solidFill>
                <a:effectLst/>
                <a:uLnTx/>
                <a:uFillTx/>
                <a:latin typeface="+mn-lt"/>
                <a:ea typeface="+mn-ea"/>
                <a:cs typeface="+mn-cs"/>
              </a:rPr>
              <a:t>A </a:t>
            </a:r>
            <a:r>
              <a:rPr kumimoji="0" lang="fr-FR" sz="2400" b="0" i="0" u="none" strike="noStrike" kern="1200" cap="none" spc="0" normalizeH="0" baseline="0" noProof="0" dirty="0" smtClean="0">
                <a:ln>
                  <a:noFill/>
                </a:ln>
                <a:solidFill>
                  <a:srgbClr val="777777"/>
                </a:solidFill>
                <a:effectLst/>
                <a:uLnTx/>
                <a:uFillTx/>
                <a:latin typeface="+mn-lt"/>
                <a:ea typeface="+mn-ea"/>
                <a:cs typeface="+mn-cs"/>
              </a:rPr>
              <a:t>⊕ B = C</a:t>
            </a:r>
            <a:endParaRPr kumimoji="0" lang="en-US" sz="2400" b="0" i="0" u="none" strike="noStrike" kern="1200" cap="none" spc="0" normalizeH="0" baseline="0" noProof="0" dirty="0" smtClean="0">
              <a:ln>
                <a:noFill/>
              </a:ln>
              <a:solidFill>
                <a:srgbClr val="777777"/>
              </a:solidFill>
              <a:effectLst/>
              <a:uLnTx/>
              <a:uFillTx/>
              <a:latin typeface="+mn-lt"/>
              <a:ea typeface="+mn-ea"/>
              <a:cs typeface="+mn-cs"/>
            </a:endParaRP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en-US" sz="2800" b="0" i="0" u="none" strike="noStrike" kern="1200" cap="none" spc="0" normalizeH="0" baseline="0" noProof="0" dirty="0" smtClean="0">
                <a:ln>
                  <a:noFill/>
                </a:ln>
                <a:solidFill>
                  <a:srgbClr val="777777"/>
                </a:solidFill>
                <a:effectLst/>
                <a:uLnTx/>
                <a:uFillTx/>
                <a:latin typeface="+mn-lt"/>
                <a:ea typeface="+mn-ea"/>
                <a:cs typeface="+mn-cs"/>
              </a:rPr>
              <a:t>Decode</a:t>
            </a:r>
            <a:r>
              <a:rPr kumimoji="0" lang="fr-FR" sz="2800" b="0" i="0" u="none" strike="noStrike" kern="1200" cap="none" spc="0" normalizeH="0" baseline="0" noProof="0" dirty="0" smtClean="0">
                <a:ln>
                  <a:noFill/>
                </a:ln>
                <a:solidFill>
                  <a:srgbClr val="777777"/>
                </a:solidFill>
                <a:effectLst/>
                <a:uLnTx/>
                <a:uFillTx/>
                <a:latin typeface="+mn-lt"/>
                <a:ea typeface="+mn-ea"/>
                <a:cs typeface="+mn-cs"/>
              </a:rPr>
              <a:t> : </a:t>
            </a: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fr-FR" sz="2400" b="0" i="0" u="none" strike="noStrike" kern="1200" cap="none" spc="0" normalizeH="0" baseline="0" noProof="0" dirty="0" smtClean="0">
                <a:ln>
                  <a:noFill/>
                </a:ln>
                <a:solidFill>
                  <a:srgbClr val="777777"/>
                </a:solidFill>
                <a:effectLst/>
                <a:uLnTx/>
                <a:uFillTx/>
                <a:latin typeface="+mn-lt"/>
                <a:ea typeface="+mn-ea"/>
                <a:cs typeface="+mn-cs"/>
              </a:rPr>
              <a:t>C⊕B = (A⊕B)⊕B = A⊕(B⊕B) = A⊕0 = A</a:t>
            </a:r>
          </a:p>
          <a:p>
            <a:pPr marL="740664" marR="0" lvl="1" indent="-285750" algn="l" defTabSz="914400" rtl="0" eaLnBrk="1" fontAlgn="auto" latinLnBrk="0" hangingPunct="1">
              <a:lnSpc>
                <a:spcPct val="100000"/>
              </a:lnSpc>
              <a:spcBef>
                <a:spcPct val="20000"/>
              </a:spcBef>
              <a:spcAft>
                <a:spcPts val="0"/>
              </a:spcAft>
              <a:buClr>
                <a:schemeClr val="tx1"/>
              </a:buClr>
              <a:buSzPct val="90000"/>
              <a:tabLst/>
              <a:defRPr/>
            </a:pPr>
            <a:r>
              <a:rPr kumimoji="0" lang="en-US" sz="2000" b="0" i="0" u="none" strike="noStrike" kern="1200" cap="none" spc="0" normalizeH="0" baseline="0" noProof="0" dirty="0" smtClean="0">
                <a:ln>
                  <a:noFill/>
                </a:ln>
                <a:solidFill>
                  <a:srgbClr val="777777"/>
                </a:solidFill>
                <a:effectLst/>
                <a:uLnTx/>
                <a:uFillTx/>
                <a:latin typeface="+mn-lt"/>
                <a:ea typeface="+mn-ea"/>
                <a:cs typeface="+mn-cs"/>
              </a:rPr>
              <a:t>(XOR being really fast, this is a very quick operation on a PC)</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smtClean="0"/>
              <a:t>One-time pad – </a:t>
            </a:r>
            <a:r>
              <a:rPr lang="fr-BE" dirty="0" err="1" smtClean="0"/>
              <a:t>Explanation</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10" name="Espace réservé du contenu 4"/>
          <p:cNvSpPr txBox="1">
            <a:spLocks/>
          </p:cNvSpPr>
          <p:nvPr/>
        </p:nvSpPr>
        <p:spPr>
          <a:xfrm>
            <a:off x="576064" y="3717032"/>
            <a:ext cx="8892480" cy="3286600"/>
          </a:xfrm>
          <a:prstGeom prst="rect">
            <a:avLst/>
          </a:prstGeom>
        </p:spPr>
        <p:txBody>
          <a:bodyPr vert="horz" anchor="t">
            <a:normAutofit/>
          </a:bodyPr>
          <a:lstStyle/>
          <a:p>
            <a:pPr>
              <a:buNone/>
            </a:pPr>
            <a:r>
              <a:rPr lang="en-US" sz="2000" dirty="0" smtClean="0">
                <a:latin typeface="Courier New" pitchFamily="49" charset="0"/>
                <a:cs typeface="Courier New" pitchFamily="49" charset="0"/>
              </a:rPr>
              <a:t>   7(H)   4(E)  11(L)  11(L)  14(O) </a:t>
            </a:r>
            <a:r>
              <a:rPr lang="en-US" sz="2000" i="1" dirty="0" smtClean="0">
                <a:latin typeface="Courier New" pitchFamily="49" charset="0"/>
                <a:cs typeface="Courier New" pitchFamily="49" charset="0"/>
              </a:rPr>
              <a:t>= message</a:t>
            </a:r>
          </a:p>
          <a:p>
            <a:pPr>
              <a:buNone/>
            </a:pPr>
            <a:r>
              <a:rPr lang="en-US" sz="2000" dirty="0" smtClean="0">
                <a:latin typeface="Courier New" pitchFamily="49" charset="0"/>
                <a:cs typeface="Courier New" pitchFamily="49" charset="0"/>
              </a:rPr>
              <a:t>+ 23(X)  12(M)   2(C)  10(K)  11(L) </a:t>
            </a:r>
            <a:r>
              <a:rPr lang="en-US" sz="2000" i="1" dirty="0" smtClean="0">
                <a:latin typeface="Courier New" pitchFamily="49" charset="0"/>
                <a:cs typeface="Courier New" pitchFamily="49" charset="0"/>
              </a:rPr>
              <a:t>= key</a:t>
            </a:r>
            <a:endParaRPr lang="fr-FR" sz="2000" i="1" dirty="0" smtClean="0">
              <a:latin typeface="Courier New" pitchFamily="49" charset="0"/>
              <a:cs typeface="Courier New" pitchFamily="49" charset="0"/>
            </a:endParaRPr>
          </a:p>
          <a:p>
            <a:pPr>
              <a:buNone/>
            </a:pPr>
            <a:r>
              <a:rPr lang="fr-FR" sz="2000" dirty="0" smtClean="0">
                <a:latin typeface="Courier New" pitchFamily="49" charset="0"/>
                <a:cs typeface="Courier New" pitchFamily="49" charset="0"/>
              </a:rPr>
              <a:t>= 30     16     13     21     25    </a:t>
            </a:r>
            <a:r>
              <a:rPr lang="fr-FR" sz="2000" i="1" dirty="0" smtClean="0">
                <a:latin typeface="Courier New" pitchFamily="49" charset="0"/>
                <a:cs typeface="Courier New" pitchFamily="49" charset="0"/>
              </a:rPr>
              <a:t>= message + </a:t>
            </a:r>
            <a:r>
              <a:rPr lang="fr-FR" sz="2000" i="1" dirty="0" err="1" smtClean="0">
                <a:latin typeface="Courier New" pitchFamily="49" charset="0"/>
                <a:cs typeface="Courier New" pitchFamily="49" charset="0"/>
              </a:rPr>
              <a:t>key</a:t>
            </a:r>
            <a:endParaRPr lang="fr-FR" sz="2000" i="1" dirty="0" smtClean="0">
              <a:latin typeface="Courier New" pitchFamily="49" charset="0"/>
              <a:cs typeface="Courier New" pitchFamily="49" charset="0"/>
            </a:endParaRPr>
          </a:p>
          <a:p>
            <a:pPr>
              <a:buNone/>
            </a:pPr>
            <a:r>
              <a:rPr lang="fr-FR" sz="2000" dirty="0" smtClean="0">
                <a:latin typeface="Courier New" pitchFamily="49" charset="0"/>
                <a:cs typeface="Courier New" pitchFamily="49" charset="0"/>
              </a:rPr>
              <a:t>=  4(E)  16(Q)  13(N)  21(V)  25(Z) </a:t>
            </a:r>
            <a:r>
              <a:rPr lang="fr-FR" sz="2000" i="1" dirty="0" smtClean="0">
                <a:latin typeface="Courier New" pitchFamily="49" charset="0"/>
                <a:cs typeface="Courier New" pitchFamily="49" charset="0"/>
              </a:rPr>
              <a:t>= (</a:t>
            </a:r>
            <a:r>
              <a:rPr lang="fr-FR" sz="2000" i="1" dirty="0" err="1" smtClean="0">
                <a:latin typeface="Courier New" pitchFamily="49" charset="0"/>
                <a:cs typeface="Courier New" pitchFamily="49" charset="0"/>
              </a:rPr>
              <a:t>msg</a:t>
            </a:r>
            <a:r>
              <a:rPr lang="fr-FR" sz="2000" i="1" dirty="0" smtClean="0">
                <a:latin typeface="Courier New" pitchFamily="49" charset="0"/>
                <a:cs typeface="Courier New" pitchFamily="49" charset="0"/>
              </a:rPr>
              <a:t> + </a:t>
            </a:r>
            <a:r>
              <a:rPr lang="fr-FR" sz="2000" i="1" dirty="0" err="1" smtClean="0">
                <a:latin typeface="Courier New" pitchFamily="49" charset="0"/>
                <a:cs typeface="Courier New" pitchFamily="49" charset="0"/>
              </a:rPr>
              <a:t>key</a:t>
            </a:r>
            <a:r>
              <a:rPr lang="fr-FR" sz="2000" i="1" dirty="0" smtClean="0">
                <a:latin typeface="Courier New" pitchFamily="49" charset="0"/>
                <a:cs typeface="Courier New" pitchFamily="49" charset="0"/>
              </a:rPr>
              <a:t>)</a:t>
            </a:r>
            <a:r>
              <a:rPr lang="fr-FR" sz="2000" i="1" dirty="0" err="1" smtClean="0">
                <a:latin typeface="Courier New" pitchFamily="49" charset="0"/>
                <a:cs typeface="Courier New" pitchFamily="49" charset="0"/>
              </a:rPr>
              <a:t>mod</a:t>
            </a:r>
            <a:r>
              <a:rPr lang="fr-FR" sz="2000" i="1" dirty="0" smtClean="0">
                <a:latin typeface="Courier New" pitchFamily="49" charset="0"/>
                <a:cs typeface="Courier New" pitchFamily="49" charset="0"/>
              </a:rPr>
              <a:t> 26</a:t>
            </a:r>
          </a:p>
        </p:txBody>
      </p:sp>
      <p:sp>
        <p:nvSpPr>
          <p:cNvPr id="16" name="Espace réservé du texte 2"/>
          <p:cNvSpPr txBox="1">
            <a:spLocks/>
          </p:cNvSpPr>
          <p:nvPr/>
        </p:nvSpPr>
        <p:spPr>
          <a:xfrm>
            <a:off x="467544" y="3284984"/>
            <a:ext cx="4464496"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400" b="0" i="0" u="none" strike="noStrike" kern="1200" cap="none" spc="0" normalizeH="0" baseline="0" noProof="0" dirty="0" smtClean="0">
                <a:ln>
                  <a:noFill/>
                </a:ln>
                <a:solidFill>
                  <a:schemeClr val="tx2"/>
                </a:solidFill>
                <a:effectLst/>
                <a:uLnTx/>
                <a:uFillTx/>
                <a:latin typeface="+mn-lt"/>
                <a:ea typeface="+mn-ea"/>
                <a:cs typeface="+mn-cs"/>
              </a:rPr>
              <a:t>Message : </a:t>
            </a:r>
            <a:r>
              <a:rPr lang="fr-BE" sz="2400" dirty="0" smtClean="0">
                <a:solidFill>
                  <a:schemeClr val="tx2"/>
                </a:solidFill>
                <a:latin typeface="Courier New" pitchFamily="49" charset="0"/>
                <a:cs typeface="Courier New" pitchFamily="49" charset="0"/>
              </a:rPr>
              <a:t>HELLO</a:t>
            </a:r>
            <a:endParaRPr kumimoji="0" lang="fr-BE" sz="2400" b="0" i="0" u="none" strike="noStrike" kern="1200" cap="none" spc="0" normalizeH="0" baseline="0" noProof="0" dirty="0" smtClean="0">
              <a:ln>
                <a:noFill/>
              </a:ln>
              <a:solidFill>
                <a:schemeClr val="tx2"/>
              </a:solidFill>
              <a:effectLst/>
              <a:uLnTx/>
              <a:uFillTx/>
              <a:latin typeface="Courier New" pitchFamily="49" charset="0"/>
              <a:cs typeface="Courier New" pitchFamily="49" charset="0"/>
            </a:endParaRPr>
          </a:p>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graphicFrame>
        <p:nvGraphicFramePr>
          <p:cNvPr id="17" name="Tableau 16"/>
          <p:cNvGraphicFramePr>
            <a:graphicFrameLocks noGrp="1"/>
          </p:cNvGraphicFramePr>
          <p:nvPr/>
        </p:nvGraphicFramePr>
        <p:xfrm>
          <a:off x="608788" y="1772816"/>
          <a:ext cx="7926425" cy="741680"/>
        </p:xfrm>
        <a:graphic>
          <a:graphicData uri="http://schemas.openxmlformats.org/drawingml/2006/table">
            <a:tbl>
              <a:tblPr firstRow="1" bandRow="1">
                <a:tableStyleId>{5C22544A-7EE6-4342-B048-85BDC9FD1C3A}</a:tableStyleId>
              </a:tblPr>
              <a:tblGrid>
                <a:gridCol w="432048"/>
                <a:gridCol w="432048"/>
                <a:gridCol w="432048"/>
                <a:gridCol w="432048"/>
                <a:gridCol w="473592"/>
                <a:gridCol w="440357"/>
                <a:gridCol w="440357"/>
                <a:gridCol w="440357"/>
                <a:gridCol w="440357"/>
                <a:gridCol w="440357"/>
                <a:gridCol w="440357"/>
                <a:gridCol w="440357"/>
                <a:gridCol w="440357"/>
                <a:gridCol w="440357"/>
                <a:gridCol w="440357"/>
                <a:gridCol w="440357"/>
                <a:gridCol w="440357"/>
                <a:gridCol w="440357"/>
              </a:tblGrid>
              <a:tr h="370840">
                <a:tc>
                  <a:txBody>
                    <a:bodyPr/>
                    <a:lstStyle/>
                    <a:p>
                      <a:pPr algn="ctr"/>
                      <a:r>
                        <a:rPr lang="fr-BE" sz="1600" dirty="0" smtClean="0"/>
                        <a:t>A</a:t>
                      </a:r>
                      <a:endParaRPr lang="fr-BE" sz="1600" dirty="0"/>
                    </a:p>
                  </a:txBody>
                  <a:tcPr/>
                </a:tc>
                <a:tc>
                  <a:txBody>
                    <a:bodyPr/>
                    <a:lstStyle/>
                    <a:p>
                      <a:pPr algn="ctr"/>
                      <a:r>
                        <a:rPr lang="fr-BE" sz="1600" dirty="0" smtClean="0"/>
                        <a:t>B</a:t>
                      </a:r>
                      <a:endParaRPr lang="fr-BE" sz="1600" dirty="0"/>
                    </a:p>
                  </a:txBody>
                  <a:tcPr/>
                </a:tc>
                <a:tc>
                  <a:txBody>
                    <a:bodyPr/>
                    <a:lstStyle/>
                    <a:p>
                      <a:pPr algn="ctr"/>
                      <a:r>
                        <a:rPr lang="fr-BE" sz="1600" dirty="0" smtClean="0"/>
                        <a:t>C</a:t>
                      </a:r>
                      <a:endParaRPr lang="fr-BE" sz="1600" dirty="0"/>
                    </a:p>
                  </a:txBody>
                  <a:tcPr/>
                </a:tc>
                <a:tc>
                  <a:txBody>
                    <a:bodyPr/>
                    <a:lstStyle/>
                    <a:p>
                      <a:pPr algn="ctr"/>
                      <a:r>
                        <a:rPr lang="fr-BE" sz="1600" dirty="0" smtClean="0"/>
                        <a:t>D</a:t>
                      </a:r>
                      <a:endParaRPr lang="fr-BE" sz="1600" dirty="0"/>
                    </a:p>
                  </a:txBody>
                  <a:tcPr/>
                </a:tc>
                <a:tc>
                  <a:txBody>
                    <a:bodyPr/>
                    <a:lstStyle/>
                    <a:p>
                      <a:pPr algn="ctr"/>
                      <a:r>
                        <a:rPr lang="fr-BE" sz="1600" dirty="0" smtClean="0"/>
                        <a:t>E</a:t>
                      </a:r>
                      <a:endParaRPr lang="fr-BE" sz="1600" dirty="0"/>
                    </a:p>
                  </a:txBody>
                  <a:tcPr/>
                </a:tc>
                <a:tc>
                  <a:txBody>
                    <a:bodyPr/>
                    <a:lstStyle/>
                    <a:p>
                      <a:pPr algn="ctr"/>
                      <a:r>
                        <a:rPr lang="fr-BE" sz="1600" dirty="0" smtClean="0"/>
                        <a:t>F</a:t>
                      </a:r>
                      <a:endParaRPr lang="fr-BE" sz="1600" dirty="0"/>
                    </a:p>
                  </a:txBody>
                  <a:tcPr/>
                </a:tc>
                <a:tc>
                  <a:txBody>
                    <a:bodyPr/>
                    <a:lstStyle/>
                    <a:p>
                      <a:pPr algn="ctr"/>
                      <a:r>
                        <a:rPr lang="fr-BE" sz="1600" dirty="0" smtClean="0"/>
                        <a:t>G</a:t>
                      </a:r>
                      <a:endParaRPr lang="fr-BE" sz="1600" dirty="0"/>
                    </a:p>
                  </a:txBody>
                  <a:tcPr/>
                </a:tc>
                <a:tc>
                  <a:txBody>
                    <a:bodyPr/>
                    <a:lstStyle/>
                    <a:p>
                      <a:pPr algn="ctr"/>
                      <a:r>
                        <a:rPr lang="fr-BE" sz="1600" dirty="0" smtClean="0"/>
                        <a:t>H</a:t>
                      </a:r>
                      <a:endParaRPr lang="fr-BE" sz="1600" dirty="0"/>
                    </a:p>
                  </a:txBody>
                  <a:tcPr/>
                </a:tc>
                <a:tc>
                  <a:txBody>
                    <a:bodyPr/>
                    <a:lstStyle/>
                    <a:p>
                      <a:pPr algn="ctr"/>
                      <a:r>
                        <a:rPr lang="fr-BE" sz="1600" dirty="0" smtClean="0"/>
                        <a:t>I</a:t>
                      </a:r>
                      <a:endParaRPr lang="fr-BE" sz="1600" dirty="0"/>
                    </a:p>
                  </a:txBody>
                  <a:tcPr/>
                </a:tc>
                <a:tc>
                  <a:txBody>
                    <a:bodyPr/>
                    <a:lstStyle/>
                    <a:p>
                      <a:pPr algn="ctr"/>
                      <a:r>
                        <a:rPr lang="fr-BE" sz="1600" dirty="0" smtClean="0"/>
                        <a:t>J</a:t>
                      </a:r>
                      <a:endParaRPr lang="fr-BE" sz="1600" dirty="0"/>
                    </a:p>
                  </a:txBody>
                  <a:tcPr/>
                </a:tc>
                <a:tc>
                  <a:txBody>
                    <a:bodyPr/>
                    <a:lstStyle/>
                    <a:p>
                      <a:pPr algn="ctr"/>
                      <a:r>
                        <a:rPr lang="fr-BE" sz="1600" dirty="0" smtClean="0"/>
                        <a:t>K</a:t>
                      </a:r>
                      <a:endParaRPr lang="fr-BE" sz="1600" dirty="0"/>
                    </a:p>
                  </a:txBody>
                  <a:tcPr/>
                </a:tc>
                <a:tc>
                  <a:txBody>
                    <a:bodyPr/>
                    <a:lstStyle/>
                    <a:p>
                      <a:pPr algn="ctr"/>
                      <a:r>
                        <a:rPr lang="fr-BE" sz="1600" dirty="0" smtClean="0"/>
                        <a:t>L</a:t>
                      </a:r>
                      <a:endParaRPr lang="fr-BE" sz="1600" dirty="0"/>
                    </a:p>
                  </a:txBody>
                  <a:tcPr/>
                </a:tc>
                <a:tc>
                  <a:txBody>
                    <a:bodyPr/>
                    <a:lstStyle/>
                    <a:p>
                      <a:pPr algn="ctr"/>
                      <a:r>
                        <a:rPr lang="fr-BE" sz="1600" dirty="0" smtClean="0"/>
                        <a:t>M</a:t>
                      </a:r>
                      <a:endParaRPr lang="fr-BE" sz="1600" dirty="0"/>
                    </a:p>
                  </a:txBody>
                  <a:tcPr/>
                </a:tc>
                <a:tc>
                  <a:txBody>
                    <a:bodyPr/>
                    <a:lstStyle/>
                    <a:p>
                      <a:pPr algn="ctr"/>
                      <a:r>
                        <a:rPr lang="fr-BE" sz="1600" dirty="0" smtClean="0"/>
                        <a:t>N</a:t>
                      </a:r>
                      <a:endParaRPr lang="fr-BE" sz="1600" dirty="0"/>
                    </a:p>
                  </a:txBody>
                  <a:tcPr/>
                </a:tc>
                <a:tc>
                  <a:txBody>
                    <a:bodyPr/>
                    <a:lstStyle/>
                    <a:p>
                      <a:pPr algn="ctr"/>
                      <a:r>
                        <a:rPr lang="fr-BE" sz="1600" dirty="0" smtClean="0"/>
                        <a:t>O</a:t>
                      </a:r>
                      <a:endParaRPr lang="fr-BE" sz="1600" dirty="0"/>
                    </a:p>
                  </a:txBody>
                  <a:tcPr/>
                </a:tc>
                <a:tc>
                  <a:txBody>
                    <a:bodyPr/>
                    <a:lstStyle/>
                    <a:p>
                      <a:pPr algn="ctr"/>
                      <a:r>
                        <a:rPr lang="fr-BE" sz="1600" dirty="0" smtClean="0"/>
                        <a:t>…</a:t>
                      </a:r>
                      <a:endParaRPr lang="fr-BE" sz="1600" dirty="0"/>
                    </a:p>
                  </a:txBody>
                  <a:tcPr/>
                </a:tc>
                <a:tc>
                  <a:txBody>
                    <a:bodyPr/>
                    <a:lstStyle/>
                    <a:p>
                      <a:pPr algn="ctr"/>
                      <a:r>
                        <a:rPr lang="fr-BE" sz="1600" dirty="0" smtClean="0"/>
                        <a:t>Y</a:t>
                      </a:r>
                      <a:endParaRPr lang="fr-BE" sz="1600" dirty="0"/>
                    </a:p>
                  </a:txBody>
                  <a:tcPr/>
                </a:tc>
                <a:tc>
                  <a:txBody>
                    <a:bodyPr/>
                    <a:lstStyle/>
                    <a:p>
                      <a:pPr algn="ctr"/>
                      <a:r>
                        <a:rPr lang="fr-BE" sz="1600" dirty="0" smtClean="0"/>
                        <a:t>Z</a:t>
                      </a:r>
                      <a:endParaRPr lang="fr-BE" sz="1600" dirty="0"/>
                    </a:p>
                  </a:txBody>
                  <a:tcPr/>
                </a:tc>
              </a:tr>
              <a:tr h="370840">
                <a:tc>
                  <a:txBody>
                    <a:bodyPr/>
                    <a:lstStyle/>
                    <a:p>
                      <a:pPr algn="ctr"/>
                      <a:r>
                        <a:rPr lang="fr-BE" sz="1600" dirty="0" smtClean="0"/>
                        <a:t>0</a:t>
                      </a:r>
                      <a:endParaRPr lang="fr-BE" sz="1600" dirty="0"/>
                    </a:p>
                  </a:txBody>
                  <a:tcPr/>
                </a:tc>
                <a:tc>
                  <a:txBody>
                    <a:bodyPr/>
                    <a:lstStyle/>
                    <a:p>
                      <a:pPr algn="ctr"/>
                      <a:r>
                        <a:rPr lang="fr-BE" sz="1600" dirty="0" smtClean="0"/>
                        <a:t>1</a:t>
                      </a:r>
                      <a:endParaRPr lang="fr-BE" sz="1600" dirty="0"/>
                    </a:p>
                  </a:txBody>
                  <a:tcPr/>
                </a:tc>
                <a:tc>
                  <a:txBody>
                    <a:bodyPr/>
                    <a:lstStyle/>
                    <a:p>
                      <a:pPr algn="ctr"/>
                      <a:r>
                        <a:rPr lang="fr-BE" sz="1600" dirty="0" smtClean="0"/>
                        <a:t>2</a:t>
                      </a:r>
                      <a:endParaRPr lang="fr-BE" sz="1600" dirty="0"/>
                    </a:p>
                  </a:txBody>
                  <a:tcPr/>
                </a:tc>
                <a:tc>
                  <a:txBody>
                    <a:bodyPr/>
                    <a:lstStyle/>
                    <a:p>
                      <a:pPr algn="ctr"/>
                      <a:r>
                        <a:rPr lang="fr-BE" sz="1600" dirty="0" smtClean="0"/>
                        <a:t>3</a:t>
                      </a:r>
                      <a:endParaRPr lang="fr-BE" sz="1600" dirty="0"/>
                    </a:p>
                  </a:txBody>
                  <a:tcPr/>
                </a:tc>
                <a:tc>
                  <a:txBody>
                    <a:bodyPr/>
                    <a:lstStyle/>
                    <a:p>
                      <a:pPr algn="ctr"/>
                      <a:r>
                        <a:rPr lang="fr-BE" sz="1600" dirty="0" smtClean="0"/>
                        <a:t>4</a:t>
                      </a:r>
                      <a:endParaRPr lang="fr-BE" sz="1600" dirty="0"/>
                    </a:p>
                  </a:txBody>
                  <a:tcPr/>
                </a:tc>
                <a:tc>
                  <a:txBody>
                    <a:bodyPr/>
                    <a:lstStyle/>
                    <a:p>
                      <a:pPr algn="ctr"/>
                      <a:r>
                        <a:rPr lang="fr-BE" sz="1600" dirty="0" smtClean="0"/>
                        <a:t>5</a:t>
                      </a:r>
                      <a:endParaRPr lang="fr-BE" sz="1600" dirty="0"/>
                    </a:p>
                  </a:txBody>
                  <a:tcPr/>
                </a:tc>
                <a:tc>
                  <a:txBody>
                    <a:bodyPr/>
                    <a:lstStyle/>
                    <a:p>
                      <a:pPr algn="ctr"/>
                      <a:r>
                        <a:rPr lang="fr-BE" sz="1600" dirty="0" smtClean="0"/>
                        <a:t>6</a:t>
                      </a:r>
                      <a:endParaRPr lang="fr-BE" sz="1600" dirty="0"/>
                    </a:p>
                  </a:txBody>
                  <a:tcPr/>
                </a:tc>
                <a:tc>
                  <a:txBody>
                    <a:bodyPr/>
                    <a:lstStyle/>
                    <a:p>
                      <a:pPr algn="ctr"/>
                      <a:r>
                        <a:rPr lang="fr-BE" sz="1600" dirty="0" smtClean="0"/>
                        <a:t>7</a:t>
                      </a:r>
                      <a:endParaRPr lang="fr-BE" sz="1600" dirty="0"/>
                    </a:p>
                  </a:txBody>
                  <a:tcPr/>
                </a:tc>
                <a:tc>
                  <a:txBody>
                    <a:bodyPr/>
                    <a:lstStyle/>
                    <a:p>
                      <a:pPr algn="ctr"/>
                      <a:r>
                        <a:rPr lang="fr-BE" sz="1600" dirty="0" smtClean="0"/>
                        <a:t>8</a:t>
                      </a:r>
                      <a:endParaRPr lang="fr-BE" sz="1600" dirty="0"/>
                    </a:p>
                  </a:txBody>
                  <a:tcPr/>
                </a:tc>
                <a:tc>
                  <a:txBody>
                    <a:bodyPr/>
                    <a:lstStyle/>
                    <a:p>
                      <a:pPr algn="ctr"/>
                      <a:r>
                        <a:rPr lang="fr-BE" sz="1600" dirty="0" smtClean="0"/>
                        <a:t>9</a:t>
                      </a:r>
                      <a:endParaRPr lang="fr-BE" sz="1600" dirty="0"/>
                    </a:p>
                  </a:txBody>
                  <a:tcPr/>
                </a:tc>
                <a:tc>
                  <a:txBody>
                    <a:bodyPr/>
                    <a:lstStyle/>
                    <a:p>
                      <a:pPr algn="ctr"/>
                      <a:r>
                        <a:rPr lang="fr-BE" sz="1600" dirty="0" smtClean="0"/>
                        <a:t>10</a:t>
                      </a:r>
                      <a:endParaRPr lang="fr-BE" sz="1600" dirty="0"/>
                    </a:p>
                  </a:txBody>
                  <a:tcPr/>
                </a:tc>
                <a:tc>
                  <a:txBody>
                    <a:bodyPr/>
                    <a:lstStyle/>
                    <a:p>
                      <a:pPr algn="ctr"/>
                      <a:r>
                        <a:rPr lang="fr-BE" sz="1600" dirty="0" smtClean="0"/>
                        <a:t>11</a:t>
                      </a:r>
                      <a:endParaRPr lang="fr-BE" sz="1600" dirty="0"/>
                    </a:p>
                  </a:txBody>
                  <a:tcPr/>
                </a:tc>
                <a:tc>
                  <a:txBody>
                    <a:bodyPr/>
                    <a:lstStyle/>
                    <a:p>
                      <a:pPr algn="ctr"/>
                      <a:r>
                        <a:rPr lang="fr-BE" sz="1600" dirty="0" smtClean="0"/>
                        <a:t>12</a:t>
                      </a:r>
                      <a:endParaRPr lang="fr-BE" sz="1600" dirty="0"/>
                    </a:p>
                  </a:txBody>
                  <a:tcPr/>
                </a:tc>
                <a:tc>
                  <a:txBody>
                    <a:bodyPr/>
                    <a:lstStyle/>
                    <a:p>
                      <a:pPr algn="ctr"/>
                      <a:r>
                        <a:rPr lang="fr-BE" sz="1600" dirty="0" smtClean="0"/>
                        <a:t>13</a:t>
                      </a:r>
                      <a:endParaRPr lang="fr-BE" sz="1600" dirty="0"/>
                    </a:p>
                  </a:txBody>
                  <a:tcPr/>
                </a:tc>
                <a:tc>
                  <a:txBody>
                    <a:bodyPr/>
                    <a:lstStyle/>
                    <a:p>
                      <a:pPr algn="ctr"/>
                      <a:r>
                        <a:rPr lang="fr-BE" sz="1600" dirty="0" smtClean="0"/>
                        <a:t>14</a:t>
                      </a:r>
                      <a:endParaRPr lang="fr-BE" sz="1600" dirty="0"/>
                    </a:p>
                  </a:txBody>
                  <a:tcPr/>
                </a:tc>
                <a:tc>
                  <a:txBody>
                    <a:bodyPr/>
                    <a:lstStyle/>
                    <a:p>
                      <a:pPr algn="ctr"/>
                      <a:r>
                        <a:rPr lang="fr-BE" sz="1600" dirty="0" smtClean="0"/>
                        <a:t>…</a:t>
                      </a:r>
                      <a:endParaRPr lang="fr-BE" sz="1600" dirty="0"/>
                    </a:p>
                  </a:txBody>
                  <a:tcPr/>
                </a:tc>
                <a:tc>
                  <a:txBody>
                    <a:bodyPr/>
                    <a:lstStyle/>
                    <a:p>
                      <a:pPr algn="ctr"/>
                      <a:r>
                        <a:rPr lang="fr-BE" sz="1600" dirty="0" smtClean="0"/>
                        <a:t>24</a:t>
                      </a:r>
                      <a:endParaRPr lang="fr-BE" sz="1600" dirty="0"/>
                    </a:p>
                  </a:txBody>
                  <a:tcPr/>
                </a:tc>
                <a:tc>
                  <a:txBody>
                    <a:bodyPr/>
                    <a:lstStyle/>
                    <a:p>
                      <a:pPr algn="ctr"/>
                      <a:r>
                        <a:rPr lang="fr-BE" sz="1600" dirty="0" smtClean="0"/>
                        <a:t>25</a:t>
                      </a:r>
                      <a:endParaRPr lang="fr-BE" sz="1600" dirty="0"/>
                    </a:p>
                  </a:txBody>
                  <a:tcPr/>
                </a:tc>
              </a:tr>
            </a:tbl>
          </a:graphicData>
        </a:graphic>
      </p:graphicFrame>
      <p:sp>
        <p:nvSpPr>
          <p:cNvPr id="18" name="Espace réservé du texte 2"/>
          <p:cNvSpPr txBox="1">
            <a:spLocks/>
          </p:cNvSpPr>
          <p:nvPr/>
        </p:nvSpPr>
        <p:spPr>
          <a:xfrm>
            <a:off x="467544" y="2564904"/>
            <a:ext cx="4464496"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1" u="none" strike="noStrike" kern="1200" cap="none" spc="0" normalizeH="0" baseline="0" noProof="0" dirty="0" err="1" smtClean="0">
                <a:ln>
                  <a:noFill/>
                </a:ln>
                <a:solidFill>
                  <a:schemeClr val="tx2"/>
                </a:solidFill>
                <a:effectLst/>
                <a:uLnTx/>
                <a:uFillTx/>
                <a:latin typeface="+mn-lt"/>
                <a:ea typeface="+mn-ea"/>
                <a:cs typeface="+mn-cs"/>
              </a:rPr>
              <a:t>Encryption</a:t>
            </a:r>
            <a:r>
              <a:rPr kumimoji="0" lang="fr-BE" sz="2800" b="0" i="1"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1" u="none" strike="noStrike" kern="1200" cap="none" spc="0" normalizeH="0" baseline="0" noProof="0" dirty="0" err="1" smtClean="0">
                <a:ln>
                  <a:noFill/>
                </a:ln>
                <a:solidFill>
                  <a:schemeClr val="tx2"/>
                </a:solidFill>
                <a:effectLst/>
                <a:uLnTx/>
                <a:uFillTx/>
                <a:latin typeface="+mn-lt"/>
                <a:ea typeface="+mn-ea"/>
                <a:cs typeface="+mn-cs"/>
              </a:rPr>
              <a:t>process</a:t>
            </a:r>
            <a:endParaRPr kumimoji="0" lang="fr-BE" sz="2800" b="0" i="1" u="none" strike="noStrike" kern="1200" cap="none" spc="0" normalizeH="0" baseline="0" noProof="0" dirty="0" smtClean="0">
              <a:ln>
                <a:noFill/>
              </a:ln>
              <a:solidFill>
                <a:schemeClr val="tx2"/>
              </a:solidFill>
              <a:effectLst/>
              <a:uLnTx/>
              <a:uFillTx/>
              <a:latin typeface="+mn-lt"/>
              <a:ea typeface="+mn-ea"/>
              <a:cs typeface="+mn-cs"/>
            </a:endParaRPr>
          </a:p>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smtClean="0"/>
              <a:t>One time pad – </a:t>
            </a:r>
            <a:r>
              <a:rPr lang="fr-BE" dirty="0" err="1" smtClean="0"/>
              <a:t>Explanation</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10" name="Espace réservé du contenu 4"/>
          <p:cNvSpPr txBox="1">
            <a:spLocks/>
          </p:cNvSpPr>
          <p:nvPr/>
        </p:nvSpPr>
        <p:spPr>
          <a:xfrm>
            <a:off x="611560" y="3717032"/>
            <a:ext cx="8892480" cy="3286600"/>
          </a:xfrm>
          <a:prstGeom prst="rect">
            <a:avLst/>
          </a:prstGeom>
        </p:spPr>
        <p:txBody>
          <a:bodyPr vert="horz" anchor="t">
            <a:normAutofit/>
          </a:bodyPr>
          <a:lstStyle/>
          <a:p>
            <a:pPr>
              <a:buNone/>
            </a:pPr>
            <a:r>
              <a:rPr lang="en-GB" sz="2000" dirty="0" smtClean="0">
                <a:latin typeface="Courier New" pitchFamily="49" charset="0"/>
                <a:cs typeface="Courier New" pitchFamily="49" charset="0"/>
              </a:rPr>
              <a:t>    4(E)  16(Q)  13(N)  21(V)  25(Z) </a:t>
            </a:r>
            <a:r>
              <a:rPr lang="en-GB" sz="2000" i="1" dirty="0" smtClean="0">
                <a:latin typeface="Courier New" pitchFamily="49" charset="0"/>
                <a:cs typeface="Courier New" pitchFamily="49" charset="0"/>
              </a:rPr>
              <a:t>= encrypted </a:t>
            </a:r>
            <a:r>
              <a:rPr lang="en-GB" sz="2000" i="1" dirty="0" err="1" smtClean="0">
                <a:latin typeface="Courier New" pitchFamily="49" charset="0"/>
                <a:cs typeface="Courier New" pitchFamily="49" charset="0"/>
              </a:rPr>
              <a:t>msg</a:t>
            </a:r>
            <a:endParaRPr lang="en-GB" sz="2000" i="1" dirty="0" smtClean="0">
              <a:latin typeface="Courier New" pitchFamily="49" charset="0"/>
              <a:cs typeface="Courier New" pitchFamily="49" charset="0"/>
            </a:endParaRPr>
          </a:p>
          <a:p>
            <a:r>
              <a:rPr lang="en-GB" sz="2000" dirty="0" smtClean="0">
                <a:latin typeface="Courier New" pitchFamily="49" charset="0"/>
                <a:cs typeface="Courier New" pitchFamily="49" charset="0"/>
              </a:rPr>
              <a:t>-  23(X)  12(M)   2(C)  10(K)  11(L) </a:t>
            </a:r>
            <a:r>
              <a:rPr lang="en-GB" sz="2000" i="1" dirty="0" smtClean="0">
                <a:latin typeface="Courier New" pitchFamily="49" charset="0"/>
                <a:cs typeface="Courier New" pitchFamily="49" charset="0"/>
              </a:rPr>
              <a:t>= key</a:t>
            </a:r>
          </a:p>
          <a:p>
            <a:pPr>
              <a:buNone/>
            </a:pPr>
            <a:r>
              <a:rPr lang="en-GB" sz="2000" dirty="0" smtClean="0">
                <a:latin typeface="Courier New" pitchFamily="49" charset="0"/>
                <a:cs typeface="Courier New" pitchFamily="49" charset="0"/>
              </a:rPr>
              <a:t>= -19      4     11     11     14</a:t>
            </a:r>
          </a:p>
          <a:p>
            <a:pPr>
              <a:buNone/>
            </a:pPr>
            <a:r>
              <a:rPr lang="en-GB" sz="2000" dirty="0" smtClean="0">
                <a:latin typeface="Courier New" pitchFamily="49" charset="0"/>
                <a:cs typeface="Courier New" pitchFamily="49" charset="0"/>
              </a:rPr>
              <a:t>=   7(H)   4(E)  11(L)  11(L)  14(O) = </a:t>
            </a:r>
            <a:r>
              <a:rPr lang="en-GB" sz="1900" i="1" dirty="0" smtClean="0">
                <a:latin typeface="Courier New" pitchFamily="49" charset="0"/>
                <a:cs typeface="Courier New" pitchFamily="49" charset="0"/>
              </a:rPr>
              <a:t>(</a:t>
            </a:r>
            <a:r>
              <a:rPr lang="en-GB" sz="1900" i="1" dirty="0" err="1" smtClean="0">
                <a:latin typeface="Courier New" pitchFamily="49" charset="0"/>
                <a:cs typeface="Courier New" pitchFamily="49" charset="0"/>
              </a:rPr>
              <a:t>msg</a:t>
            </a:r>
            <a:r>
              <a:rPr lang="en-GB" sz="1900" i="1" dirty="0" smtClean="0">
                <a:latin typeface="Courier New" pitchFamily="49" charset="0"/>
                <a:cs typeface="Courier New" pitchFamily="49" charset="0"/>
              </a:rPr>
              <a:t> – key)mod 26</a:t>
            </a:r>
          </a:p>
        </p:txBody>
      </p:sp>
      <p:sp>
        <p:nvSpPr>
          <p:cNvPr id="16" name="Espace réservé du texte 2"/>
          <p:cNvSpPr txBox="1">
            <a:spLocks/>
          </p:cNvSpPr>
          <p:nvPr/>
        </p:nvSpPr>
        <p:spPr>
          <a:xfrm>
            <a:off x="467544" y="3284984"/>
            <a:ext cx="4464496"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400" b="0" i="0" u="none" strike="noStrike" kern="1200" cap="none" spc="0" normalizeH="0" baseline="0" noProof="0" dirty="0" err="1" smtClean="0">
                <a:ln>
                  <a:noFill/>
                </a:ln>
                <a:solidFill>
                  <a:schemeClr val="tx2"/>
                </a:solidFill>
                <a:effectLst/>
                <a:uLnTx/>
                <a:uFillTx/>
                <a:latin typeface="+mn-lt"/>
                <a:ea typeface="+mn-ea"/>
                <a:cs typeface="+mn-cs"/>
              </a:rPr>
              <a:t>Encrypted</a:t>
            </a:r>
            <a:r>
              <a:rPr kumimoji="0" lang="fr-BE" sz="2400" b="0" i="0" u="none" strike="noStrike" kern="1200" cap="none" spc="0" normalizeH="0" baseline="0" noProof="0" dirty="0" smtClean="0">
                <a:ln>
                  <a:noFill/>
                </a:ln>
                <a:solidFill>
                  <a:schemeClr val="tx2"/>
                </a:solidFill>
                <a:effectLst/>
                <a:uLnTx/>
                <a:uFillTx/>
                <a:latin typeface="+mn-lt"/>
                <a:ea typeface="+mn-ea"/>
                <a:cs typeface="+mn-cs"/>
              </a:rPr>
              <a:t> message : </a:t>
            </a:r>
            <a:r>
              <a:rPr lang="fr-BE" sz="2400" dirty="0" smtClean="0">
                <a:solidFill>
                  <a:schemeClr val="tx2"/>
                </a:solidFill>
                <a:latin typeface="Courier New" pitchFamily="49" charset="0"/>
                <a:cs typeface="Courier New" pitchFamily="49" charset="0"/>
              </a:rPr>
              <a:t>EQNVZ</a:t>
            </a:r>
            <a:endParaRPr kumimoji="0" lang="fr-BE" sz="2400" b="0" i="0" u="none" strike="noStrike" kern="1200" cap="none" spc="0" normalizeH="0" baseline="0" noProof="0" dirty="0" smtClean="0">
              <a:ln>
                <a:noFill/>
              </a:ln>
              <a:solidFill>
                <a:schemeClr val="tx2"/>
              </a:solidFill>
              <a:effectLst/>
              <a:uLnTx/>
              <a:uFillTx/>
              <a:latin typeface="Courier New" pitchFamily="49" charset="0"/>
              <a:cs typeface="Courier New" pitchFamily="49" charset="0"/>
            </a:endParaRPr>
          </a:p>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graphicFrame>
        <p:nvGraphicFramePr>
          <p:cNvPr id="17" name="Tableau 16"/>
          <p:cNvGraphicFramePr>
            <a:graphicFrameLocks noGrp="1"/>
          </p:cNvGraphicFramePr>
          <p:nvPr/>
        </p:nvGraphicFramePr>
        <p:xfrm>
          <a:off x="608788" y="1772816"/>
          <a:ext cx="7926425" cy="741680"/>
        </p:xfrm>
        <a:graphic>
          <a:graphicData uri="http://schemas.openxmlformats.org/drawingml/2006/table">
            <a:tbl>
              <a:tblPr firstRow="1" bandRow="1">
                <a:tableStyleId>{5C22544A-7EE6-4342-B048-85BDC9FD1C3A}</a:tableStyleId>
              </a:tblPr>
              <a:tblGrid>
                <a:gridCol w="432048"/>
                <a:gridCol w="432048"/>
                <a:gridCol w="432048"/>
                <a:gridCol w="432048"/>
                <a:gridCol w="473592"/>
                <a:gridCol w="440357"/>
                <a:gridCol w="440357"/>
                <a:gridCol w="440357"/>
                <a:gridCol w="440357"/>
                <a:gridCol w="440357"/>
                <a:gridCol w="440357"/>
                <a:gridCol w="440357"/>
                <a:gridCol w="440357"/>
                <a:gridCol w="440357"/>
                <a:gridCol w="440357"/>
                <a:gridCol w="440357"/>
                <a:gridCol w="440357"/>
                <a:gridCol w="440357"/>
              </a:tblGrid>
              <a:tr h="370840">
                <a:tc>
                  <a:txBody>
                    <a:bodyPr/>
                    <a:lstStyle/>
                    <a:p>
                      <a:pPr algn="ctr"/>
                      <a:r>
                        <a:rPr lang="fr-BE" sz="1600" dirty="0" smtClean="0"/>
                        <a:t>A</a:t>
                      </a:r>
                      <a:endParaRPr lang="fr-BE" sz="1600" dirty="0"/>
                    </a:p>
                  </a:txBody>
                  <a:tcPr/>
                </a:tc>
                <a:tc>
                  <a:txBody>
                    <a:bodyPr/>
                    <a:lstStyle/>
                    <a:p>
                      <a:pPr algn="ctr"/>
                      <a:r>
                        <a:rPr lang="fr-BE" sz="1600" dirty="0" smtClean="0"/>
                        <a:t>B</a:t>
                      </a:r>
                      <a:endParaRPr lang="fr-BE" sz="1600" dirty="0"/>
                    </a:p>
                  </a:txBody>
                  <a:tcPr/>
                </a:tc>
                <a:tc>
                  <a:txBody>
                    <a:bodyPr/>
                    <a:lstStyle/>
                    <a:p>
                      <a:pPr algn="ctr"/>
                      <a:r>
                        <a:rPr lang="fr-BE" sz="1600" dirty="0" smtClean="0"/>
                        <a:t>C</a:t>
                      </a:r>
                      <a:endParaRPr lang="fr-BE" sz="1600" dirty="0"/>
                    </a:p>
                  </a:txBody>
                  <a:tcPr/>
                </a:tc>
                <a:tc>
                  <a:txBody>
                    <a:bodyPr/>
                    <a:lstStyle/>
                    <a:p>
                      <a:pPr algn="ctr"/>
                      <a:r>
                        <a:rPr lang="fr-BE" sz="1600" dirty="0" smtClean="0"/>
                        <a:t>D</a:t>
                      </a:r>
                      <a:endParaRPr lang="fr-BE" sz="1600" dirty="0"/>
                    </a:p>
                  </a:txBody>
                  <a:tcPr/>
                </a:tc>
                <a:tc>
                  <a:txBody>
                    <a:bodyPr/>
                    <a:lstStyle/>
                    <a:p>
                      <a:pPr algn="ctr"/>
                      <a:r>
                        <a:rPr lang="fr-BE" sz="1600" dirty="0" smtClean="0"/>
                        <a:t>E</a:t>
                      </a:r>
                      <a:endParaRPr lang="fr-BE" sz="1600" dirty="0"/>
                    </a:p>
                  </a:txBody>
                  <a:tcPr/>
                </a:tc>
                <a:tc>
                  <a:txBody>
                    <a:bodyPr/>
                    <a:lstStyle/>
                    <a:p>
                      <a:pPr algn="ctr"/>
                      <a:r>
                        <a:rPr lang="fr-BE" sz="1600" dirty="0" smtClean="0"/>
                        <a:t>F</a:t>
                      </a:r>
                      <a:endParaRPr lang="fr-BE" sz="1600" dirty="0"/>
                    </a:p>
                  </a:txBody>
                  <a:tcPr/>
                </a:tc>
                <a:tc>
                  <a:txBody>
                    <a:bodyPr/>
                    <a:lstStyle/>
                    <a:p>
                      <a:pPr algn="ctr"/>
                      <a:r>
                        <a:rPr lang="fr-BE" sz="1600" dirty="0" smtClean="0"/>
                        <a:t>G</a:t>
                      </a:r>
                      <a:endParaRPr lang="fr-BE" sz="1600" dirty="0"/>
                    </a:p>
                  </a:txBody>
                  <a:tcPr/>
                </a:tc>
                <a:tc>
                  <a:txBody>
                    <a:bodyPr/>
                    <a:lstStyle/>
                    <a:p>
                      <a:pPr algn="ctr"/>
                      <a:r>
                        <a:rPr lang="fr-BE" sz="1600" dirty="0" smtClean="0"/>
                        <a:t>H</a:t>
                      </a:r>
                      <a:endParaRPr lang="fr-BE" sz="1600" dirty="0"/>
                    </a:p>
                  </a:txBody>
                  <a:tcPr/>
                </a:tc>
                <a:tc>
                  <a:txBody>
                    <a:bodyPr/>
                    <a:lstStyle/>
                    <a:p>
                      <a:pPr algn="ctr"/>
                      <a:r>
                        <a:rPr lang="fr-BE" sz="1600" dirty="0" smtClean="0"/>
                        <a:t>I</a:t>
                      </a:r>
                      <a:endParaRPr lang="fr-BE" sz="1600" dirty="0"/>
                    </a:p>
                  </a:txBody>
                  <a:tcPr/>
                </a:tc>
                <a:tc>
                  <a:txBody>
                    <a:bodyPr/>
                    <a:lstStyle/>
                    <a:p>
                      <a:pPr algn="ctr"/>
                      <a:r>
                        <a:rPr lang="fr-BE" sz="1600" dirty="0" smtClean="0"/>
                        <a:t>J</a:t>
                      </a:r>
                      <a:endParaRPr lang="fr-BE" sz="1600" dirty="0"/>
                    </a:p>
                  </a:txBody>
                  <a:tcPr/>
                </a:tc>
                <a:tc>
                  <a:txBody>
                    <a:bodyPr/>
                    <a:lstStyle/>
                    <a:p>
                      <a:pPr algn="ctr"/>
                      <a:r>
                        <a:rPr lang="fr-BE" sz="1600" dirty="0" smtClean="0"/>
                        <a:t>K</a:t>
                      </a:r>
                      <a:endParaRPr lang="fr-BE" sz="1600" dirty="0"/>
                    </a:p>
                  </a:txBody>
                  <a:tcPr/>
                </a:tc>
                <a:tc>
                  <a:txBody>
                    <a:bodyPr/>
                    <a:lstStyle/>
                    <a:p>
                      <a:pPr algn="ctr"/>
                      <a:r>
                        <a:rPr lang="fr-BE" sz="1600" dirty="0" smtClean="0"/>
                        <a:t>L</a:t>
                      </a:r>
                      <a:endParaRPr lang="fr-BE" sz="1600" dirty="0"/>
                    </a:p>
                  </a:txBody>
                  <a:tcPr/>
                </a:tc>
                <a:tc>
                  <a:txBody>
                    <a:bodyPr/>
                    <a:lstStyle/>
                    <a:p>
                      <a:pPr algn="ctr"/>
                      <a:r>
                        <a:rPr lang="fr-BE" sz="1600" dirty="0" smtClean="0"/>
                        <a:t>M</a:t>
                      </a:r>
                      <a:endParaRPr lang="fr-BE" sz="1600" dirty="0"/>
                    </a:p>
                  </a:txBody>
                  <a:tcPr/>
                </a:tc>
                <a:tc>
                  <a:txBody>
                    <a:bodyPr/>
                    <a:lstStyle/>
                    <a:p>
                      <a:pPr algn="ctr"/>
                      <a:r>
                        <a:rPr lang="fr-BE" sz="1600" dirty="0" smtClean="0"/>
                        <a:t>N</a:t>
                      </a:r>
                      <a:endParaRPr lang="fr-BE" sz="1600" dirty="0"/>
                    </a:p>
                  </a:txBody>
                  <a:tcPr/>
                </a:tc>
                <a:tc>
                  <a:txBody>
                    <a:bodyPr/>
                    <a:lstStyle/>
                    <a:p>
                      <a:pPr algn="ctr"/>
                      <a:r>
                        <a:rPr lang="fr-BE" sz="1600" dirty="0" smtClean="0"/>
                        <a:t>O</a:t>
                      </a:r>
                      <a:endParaRPr lang="fr-BE" sz="1600" dirty="0"/>
                    </a:p>
                  </a:txBody>
                  <a:tcPr/>
                </a:tc>
                <a:tc>
                  <a:txBody>
                    <a:bodyPr/>
                    <a:lstStyle/>
                    <a:p>
                      <a:pPr algn="ctr"/>
                      <a:r>
                        <a:rPr lang="fr-BE" sz="1600" dirty="0" smtClean="0"/>
                        <a:t>…</a:t>
                      </a:r>
                      <a:endParaRPr lang="fr-BE" sz="1600" dirty="0"/>
                    </a:p>
                  </a:txBody>
                  <a:tcPr/>
                </a:tc>
                <a:tc>
                  <a:txBody>
                    <a:bodyPr/>
                    <a:lstStyle/>
                    <a:p>
                      <a:pPr algn="ctr"/>
                      <a:r>
                        <a:rPr lang="fr-BE" sz="1600" dirty="0" smtClean="0"/>
                        <a:t>Y</a:t>
                      </a:r>
                      <a:endParaRPr lang="fr-BE" sz="1600" dirty="0"/>
                    </a:p>
                  </a:txBody>
                  <a:tcPr/>
                </a:tc>
                <a:tc>
                  <a:txBody>
                    <a:bodyPr/>
                    <a:lstStyle/>
                    <a:p>
                      <a:pPr algn="ctr"/>
                      <a:r>
                        <a:rPr lang="fr-BE" sz="1600" dirty="0" smtClean="0"/>
                        <a:t>Z</a:t>
                      </a:r>
                      <a:endParaRPr lang="fr-BE" sz="1600" dirty="0"/>
                    </a:p>
                  </a:txBody>
                  <a:tcPr/>
                </a:tc>
              </a:tr>
              <a:tr h="370840">
                <a:tc>
                  <a:txBody>
                    <a:bodyPr/>
                    <a:lstStyle/>
                    <a:p>
                      <a:pPr algn="ctr"/>
                      <a:r>
                        <a:rPr lang="fr-BE" sz="1600" dirty="0" smtClean="0"/>
                        <a:t>0</a:t>
                      </a:r>
                      <a:endParaRPr lang="fr-BE" sz="1600" dirty="0"/>
                    </a:p>
                  </a:txBody>
                  <a:tcPr/>
                </a:tc>
                <a:tc>
                  <a:txBody>
                    <a:bodyPr/>
                    <a:lstStyle/>
                    <a:p>
                      <a:pPr algn="ctr"/>
                      <a:r>
                        <a:rPr lang="fr-BE" sz="1600" dirty="0" smtClean="0"/>
                        <a:t>1</a:t>
                      </a:r>
                      <a:endParaRPr lang="fr-BE" sz="1600" dirty="0"/>
                    </a:p>
                  </a:txBody>
                  <a:tcPr/>
                </a:tc>
                <a:tc>
                  <a:txBody>
                    <a:bodyPr/>
                    <a:lstStyle/>
                    <a:p>
                      <a:pPr algn="ctr"/>
                      <a:r>
                        <a:rPr lang="fr-BE" sz="1600" dirty="0" smtClean="0"/>
                        <a:t>2</a:t>
                      </a:r>
                      <a:endParaRPr lang="fr-BE" sz="1600" dirty="0"/>
                    </a:p>
                  </a:txBody>
                  <a:tcPr/>
                </a:tc>
                <a:tc>
                  <a:txBody>
                    <a:bodyPr/>
                    <a:lstStyle/>
                    <a:p>
                      <a:pPr algn="ctr"/>
                      <a:r>
                        <a:rPr lang="fr-BE" sz="1600" dirty="0" smtClean="0"/>
                        <a:t>3</a:t>
                      </a:r>
                      <a:endParaRPr lang="fr-BE" sz="1600" dirty="0"/>
                    </a:p>
                  </a:txBody>
                  <a:tcPr/>
                </a:tc>
                <a:tc>
                  <a:txBody>
                    <a:bodyPr/>
                    <a:lstStyle/>
                    <a:p>
                      <a:pPr algn="ctr"/>
                      <a:r>
                        <a:rPr lang="fr-BE" sz="1600" dirty="0" smtClean="0"/>
                        <a:t>4</a:t>
                      </a:r>
                      <a:endParaRPr lang="fr-BE" sz="1600" dirty="0"/>
                    </a:p>
                  </a:txBody>
                  <a:tcPr/>
                </a:tc>
                <a:tc>
                  <a:txBody>
                    <a:bodyPr/>
                    <a:lstStyle/>
                    <a:p>
                      <a:pPr algn="ctr"/>
                      <a:r>
                        <a:rPr lang="fr-BE" sz="1600" dirty="0" smtClean="0"/>
                        <a:t>5</a:t>
                      </a:r>
                      <a:endParaRPr lang="fr-BE" sz="1600" dirty="0"/>
                    </a:p>
                  </a:txBody>
                  <a:tcPr/>
                </a:tc>
                <a:tc>
                  <a:txBody>
                    <a:bodyPr/>
                    <a:lstStyle/>
                    <a:p>
                      <a:pPr algn="ctr"/>
                      <a:r>
                        <a:rPr lang="fr-BE" sz="1600" dirty="0" smtClean="0"/>
                        <a:t>6</a:t>
                      </a:r>
                      <a:endParaRPr lang="fr-BE" sz="1600" dirty="0"/>
                    </a:p>
                  </a:txBody>
                  <a:tcPr/>
                </a:tc>
                <a:tc>
                  <a:txBody>
                    <a:bodyPr/>
                    <a:lstStyle/>
                    <a:p>
                      <a:pPr algn="ctr"/>
                      <a:r>
                        <a:rPr lang="fr-BE" sz="1600" dirty="0" smtClean="0"/>
                        <a:t>7</a:t>
                      </a:r>
                      <a:endParaRPr lang="fr-BE" sz="1600" dirty="0"/>
                    </a:p>
                  </a:txBody>
                  <a:tcPr/>
                </a:tc>
                <a:tc>
                  <a:txBody>
                    <a:bodyPr/>
                    <a:lstStyle/>
                    <a:p>
                      <a:pPr algn="ctr"/>
                      <a:r>
                        <a:rPr lang="fr-BE" sz="1600" dirty="0" smtClean="0"/>
                        <a:t>8</a:t>
                      </a:r>
                      <a:endParaRPr lang="fr-BE" sz="1600" dirty="0"/>
                    </a:p>
                  </a:txBody>
                  <a:tcPr/>
                </a:tc>
                <a:tc>
                  <a:txBody>
                    <a:bodyPr/>
                    <a:lstStyle/>
                    <a:p>
                      <a:pPr algn="ctr"/>
                      <a:r>
                        <a:rPr lang="fr-BE" sz="1600" dirty="0" smtClean="0"/>
                        <a:t>9</a:t>
                      </a:r>
                      <a:endParaRPr lang="fr-BE" sz="1600" dirty="0"/>
                    </a:p>
                  </a:txBody>
                  <a:tcPr/>
                </a:tc>
                <a:tc>
                  <a:txBody>
                    <a:bodyPr/>
                    <a:lstStyle/>
                    <a:p>
                      <a:pPr algn="ctr"/>
                      <a:r>
                        <a:rPr lang="fr-BE" sz="1600" dirty="0" smtClean="0"/>
                        <a:t>10</a:t>
                      </a:r>
                      <a:endParaRPr lang="fr-BE" sz="1600" dirty="0"/>
                    </a:p>
                  </a:txBody>
                  <a:tcPr/>
                </a:tc>
                <a:tc>
                  <a:txBody>
                    <a:bodyPr/>
                    <a:lstStyle/>
                    <a:p>
                      <a:pPr algn="ctr"/>
                      <a:r>
                        <a:rPr lang="fr-BE" sz="1600" dirty="0" smtClean="0"/>
                        <a:t>11</a:t>
                      </a:r>
                      <a:endParaRPr lang="fr-BE" sz="1600" dirty="0"/>
                    </a:p>
                  </a:txBody>
                  <a:tcPr/>
                </a:tc>
                <a:tc>
                  <a:txBody>
                    <a:bodyPr/>
                    <a:lstStyle/>
                    <a:p>
                      <a:pPr algn="ctr"/>
                      <a:r>
                        <a:rPr lang="fr-BE" sz="1600" dirty="0" smtClean="0"/>
                        <a:t>12</a:t>
                      </a:r>
                      <a:endParaRPr lang="fr-BE" sz="1600" dirty="0"/>
                    </a:p>
                  </a:txBody>
                  <a:tcPr/>
                </a:tc>
                <a:tc>
                  <a:txBody>
                    <a:bodyPr/>
                    <a:lstStyle/>
                    <a:p>
                      <a:pPr algn="ctr"/>
                      <a:r>
                        <a:rPr lang="fr-BE" sz="1600" dirty="0" smtClean="0"/>
                        <a:t>13</a:t>
                      </a:r>
                      <a:endParaRPr lang="fr-BE" sz="1600" dirty="0"/>
                    </a:p>
                  </a:txBody>
                  <a:tcPr/>
                </a:tc>
                <a:tc>
                  <a:txBody>
                    <a:bodyPr/>
                    <a:lstStyle/>
                    <a:p>
                      <a:pPr algn="ctr"/>
                      <a:r>
                        <a:rPr lang="fr-BE" sz="1600" dirty="0" smtClean="0"/>
                        <a:t>14</a:t>
                      </a:r>
                      <a:endParaRPr lang="fr-BE" sz="1600" dirty="0"/>
                    </a:p>
                  </a:txBody>
                  <a:tcPr/>
                </a:tc>
                <a:tc>
                  <a:txBody>
                    <a:bodyPr/>
                    <a:lstStyle/>
                    <a:p>
                      <a:pPr algn="ctr"/>
                      <a:r>
                        <a:rPr lang="fr-BE" sz="1600" dirty="0" smtClean="0"/>
                        <a:t>…</a:t>
                      </a:r>
                      <a:endParaRPr lang="fr-BE" sz="1600" dirty="0"/>
                    </a:p>
                  </a:txBody>
                  <a:tcPr/>
                </a:tc>
                <a:tc>
                  <a:txBody>
                    <a:bodyPr/>
                    <a:lstStyle/>
                    <a:p>
                      <a:pPr algn="ctr"/>
                      <a:r>
                        <a:rPr lang="fr-BE" sz="1600" dirty="0" smtClean="0"/>
                        <a:t>24</a:t>
                      </a:r>
                      <a:endParaRPr lang="fr-BE" sz="1600" dirty="0"/>
                    </a:p>
                  </a:txBody>
                  <a:tcPr/>
                </a:tc>
                <a:tc>
                  <a:txBody>
                    <a:bodyPr/>
                    <a:lstStyle/>
                    <a:p>
                      <a:pPr algn="ctr"/>
                      <a:r>
                        <a:rPr lang="fr-BE" sz="1600" dirty="0" smtClean="0"/>
                        <a:t>25</a:t>
                      </a:r>
                      <a:endParaRPr lang="fr-BE" sz="1600" dirty="0"/>
                    </a:p>
                  </a:txBody>
                  <a:tcPr/>
                </a:tc>
              </a:tr>
            </a:tbl>
          </a:graphicData>
        </a:graphic>
      </p:graphicFrame>
      <p:sp>
        <p:nvSpPr>
          <p:cNvPr id="18" name="Espace réservé du texte 2"/>
          <p:cNvSpPr txBox="1">
            <a:spLocks/>
          </p:cNvSpPr>
          <p:nvPr/>
        </p:nvSpPr>
        <p:spPr>
          <a:xfrm>
            <a:off x="467544" y="2564904"/>
            <a:ext cx="4464496"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1" u="none" strike="noStrike" kern="1200" cap="none" spc="0" normalizeH="0" baseline="0" noProof="0" dirty="0" err="1" smtClean="0">
                <a:ln>
                  <a:noFill/>
                </a:ln>
                <a:solidFill>
                  <a:schemeClr val="tx2"/>
                </a:solidFill>
                <a:effectLst/>
                <a:uLnTx/>
                <a:uFillTx/>
                <a:latin typeface="+mn-lt"/>
                <a:ea typeface="+mn-ea"/>
                <a:cs typeface="+mn-cs"/>
              </a:rPr>
              <a:t>Decryption</a:t>
            </a:r>
            <a:r>
              <a:rPr kumimoji="0" lang="fr-BE" sz="2800" b="0" i="1"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1" u="none" strike="noStrike" kern="1200" cap="none" spc="0" normalizeH="0" baseline="0" noProof="0" dirty="0" err="1" smtClean="0">
                <a:ln>
                  <a:noFill/>
                </a:ln>
                <a:solidFill>
                  <a:schemeClr val="tx2"/>
                </a:solidFill>
                <a:effectLst/>
                <a:uLnTx/>
                <a:uFillTx/>
                <a:latin typeface="+mn-lt"/>
                <a:ea typeface="+mn-ea"/>
                <a:cs typeface="+mn-cs"/>
              </a:rPr>
              <a:t>process</a:t>
            </a:r>
            <a:endParaRPr kumimoji="0" lang="fr-BE" sz="2800" b="0" i="1" u="none" strike="noStrike" kern="1200" cap="none" spc="0" normalizeH="0" baseline="0" noProof="0" dirty="0" smtClean="0">
              <a:ln>
                <a:noFill/>
              </a:ln>
              <a:solidFill>
                <a:schemeClr val="tx2"/>
              </a:solidFill>
              <a:effectLst/>
              <a:uLnTx/>
              <a:uFillTx/>
              <a:latin typeface="+mn-lt"/>
              <a:ea typeface="+mn-ea"/>
              <a:cs typeface="+mn-cs"/>
            </a:endParaRPr>
          </a:p>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smtClean="0"/>
              <a:t>One-time pad</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10" name="Espace réservé du contenu 4"/>
          <p:cNvSpPr txBox="1">
            <a:spLocks/>
          </p:cNvSpPr>
          <p:nvPr/>
        </p:nvSpPr>
        <p:spPr>
          <a:xfrm>
            <a:off x="914400" y="1783560"/>
            <a:ext cx="7772400" cy="4572000"/>
          </a:xfrm>
          <a:prstGeom prst="rect">
            <a:avLst/>
          </a:prstGeom>
        </p:spPr>
        <p:txBody>
          <a:bodyPr vert="horz" anchor="t">
            <a:norm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en-US" sz="2800" b="0" i="0" u="none" strike="noStrike" kern="1200" cap="none" spc="0" normalizeH="0" baseline="0" noProof="0" dirty="0" smtClean="0">
                <a:ln>
                  <a:noFill/>
                </a:ln>
                <a:solidFill>
                  <a:schemeClr val="tx1">
                    <a:lumMod val="50000"/>
                  </a:schemeClr>
                </a:solidFill>
                <a:effectLst/>
                <a:uLnTx/>
                <a:uFillTx/>
                <a:latin typeface="+mn-lt"/>
                <a:ea typeface="+mn-ea"/>
                <a:cs typeface="+mn-cs"/>
              </a:rPr>
              <a:t>Explanation </a:t>
            </a:r>
            <a:r>
              <a:rPr lang="en-US" sz="2800" dirty="0" smtClean="0">
                <a:solidFill>
                  <a:schemeClr val="tx1">
                    <a:lumMod val="50000"/>
                  </a:schemeClr>
                </a:solidFill>
              </a:rPr>
              <a:t>“</a:t>
            </a:r>
            <a:r>
              <a:rPr kumimoji="0" lang="en-US" sz="2800" b="0" i="0" u="none" strike="noStrike" kern="1200" cap="none" spc="0" normalizeH="0" baseline="0" noProof="0" dirty="0" smtClean="0">
                <a:ln>
                  <a:noFill/>
                </a:ln>
                <a:solidFill>
                  <a:schemeClr val="tx1">
                    <a:lumMod val="50000"/>
                  </a:schemeClr>
                </a:solidFill>
                <a:effectLst/>
                <a:uLnTx/>
                <a:uFillTx/>
                <a:latin typeface="+mn-lt"/>
                <a:ea typeface="+mn-ea"/>
                <a:cs typeface="+mn-cs"/>
              </a:rPr>
              <a:t>on paper”</a:t>
            </a: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en-US" sz="2800" b="0" i="0" u="none" strike="noStrike" kern="1200" cap="none" spc="0" normalizeH="0" baseline="0" noProof="0" dirty="0" smtClean="0">
                <a:ln>
                  <a:noFill/>
                </a:ln>
                <a:effectLst/>
                <a:uLnTx/>
                <a:uFillTx/>
                <a:latin typeface="+mn-lt"/>
                <a:ea typeface="+mn-ea"/>
                <a:cs typeface="+mn-cs"/>
              </a:rPr>
              <a:t>With</a:t>
            </a:r>
            <a:r>
              <a:rPr kumimoji="0" lang="fr-FR" sz="2800" b="0" i="0" u="none" strike="noStrike" kern="1200" cap="none" spc="0" normalizeH="0" baseline="0" noProof="0" dirty="0" smtClean="0">
                <a:ln>
                  <a:noFill/>
                </a:ln>
                <a:effectLst/>
                <a:uLnTx/>
                <a:uFillTx/>
                <a:latin typeface="+mn-lt"/>
                <a:ea typeface="+mn-ea"/>
                <a:cs typeface="+mn-cs"/>
              </a:rPr>
              <a:t> IT :</a:t>
            </a:r>
            <a:endParaRPr kumimoji="0" lang="en-US" sz="2800" b="0" i="0" u="none" strike="noStrike" kern="1200" cap="none" spc="0" normalizeH="0" baseline="0" noProof="0" dirty="0" smtClean="0">
              <a:ln>
                <a:noFill/>
              </a:ln>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en-US" sz="2400" b="0" i="0" u="none" strike="noStrike" kern="1200" cap="none" spc="0" normalizeH="0" baseline="0" noProof="0" dirty="0" smtClean="0">
                <a:ln>
                  <a:noFill/>
                </a:ln>
                <a:effectLst/>
                <a:uLnTx/>
                <a:uFillTx/>
                <a:latin typeface="+mn-lt"/>
                <a:ea typeface="+mn-ea"/>
                <a:cs typeface="+mn-cs"/>
              </a:rPr>
              <a:t>A = one bit of original ;</a:t>
            </a: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en-US" sz="2400" b="0" i="0" u="none" strike="noStrike" kern="1200" cap="none" spc="0" normalizeH="0" baseline="0" noProof="0" dirty="0" smtClean="0">
                <a:ln>
                  <a:noFill/>
                </a:ln>
                <a:effectLst/>
                <a:uLnTx/>
                <a:uFillTx/>
                <a:latin typeface="+mn-lt"/>
                <a:ea typeface="+mn-ea"/>
                <a:cs typeface="+mn-cs"/>
              </a:rPr>
              <a:t>B = one bit of key;</a:t>
            </a: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en-US" sz="2400" b="0" i="0" u="none" strike="noStrike" kern="1200" cap="none" spc="0" normalizeH="0" baseline="0" noProof="0" dirty="0" smtClean="0">
                <a:ln>
                  <a:noFill/>
                </a:ln>
                <a:effectLst/>
                <a:uLnTx/>
                <a:uFillTx/>
                <a:latin typeface="+mn-lt"/>
                <a:ea typeface="+mn-ea"/>
                <a:cs typeface="+mn-cs"/>
              </a:rPr>
              <a:t>A </a:t>
            </a:r>
            <a:r>
              <a:rPr kumimoji="0" lang="fr-FR" sz="2400" b="0" i="0" u="none" strike="noStrike" kern="1200" cap="none" spc="0" normalizeH="0" baseline="0" noProof="0" dirty="0" smtClean="0">
                <a:ln>
                  <a:noFill/>
                </a:ln>
                <a:effectLst/>
                <a:uLnTx/>
                <a:uFillTx/>
                <a:latin typeface="+mn-lt"/>
                <a:ea typeface="+mn-ea"/>
                <a:cs typeface="+mn-cs"/>
              </a:rPr>
              <a:t>⊕ B = C</a:t>
            </a:r>
            <a:endParaRPr kumimoji="0" lang="en-US" sz="2400" b="0" i="0" u="none" strike="noStrike" kern="1200" cap="none" spc="0" normalizeH="0" baseline="0" noProof="0" dirty="0" smtClean="0">
              <a:ln>
                <a:noFill/>
              </a:ln>
              <a:effectLst/>
              <a:uLnTx/>
              <a:uFillTx/>
              <a:latin typeface="+mn-lt"/>
              <a:ea typeface="+mn-ea"/>
              <a:cs typeface="+mn-cs"/>
            </a:endParaRP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en-US" sz="2800" b="0" i="0" u="none" strike="noStrike" kern="1200" cap="none" spc="0" normalizeH="0" baseline="0" noProof="0" dirty="0" smtClean="0">
                <a:ln>
                  <a:noFill/>
                </a:ln>
                <a:effectLst/>
                <a:uLnTx/>
                <a:uFillTx/>
                <a:latin typeface="+mn-lt"/>
                <a:ea typeface="+mn-ea"/>
                <a:cs typeface="+mn-cs"/>
              </a:rPr>
              <a:t>Decode</a:t>
            </a:r>
            <a:r>
              <a:rPr kumimoji="0" lang="fr-FR" sz="2800" b="0" i="0" u="none" strike="noStrike" kern="1200" cap="none" spc="0" normalizeH="0" baseline="0" noProof="0" dirty="0" smtClean="0">
                <a:ln>
                  <a:noFill/>
                </a:ln>
                <a:effectLst/>
                <a:uLnTx/>
                <a:uFillTx/>
                <a:latin typeface="+mn-lt"/>
                <a:ea typeface="+mn-ea"/>
                <a:cs typeface="+mn-cs"/>
              </a:rPr>
              <a:t> : </a:t>
            </a:r>
          </a:p>
          <a:p>
            <a:pPr marL="740664" marR="0" lvl="1" indent="-285750" algn="l" defTabSz="914400" rtl="0" eaLnBrk="1" fontAlgn="auto" latinLnBrk="0" hangingPunct="1">
              <a:lnSpc>
                <a:spcPct val="100000"/>
              </a:lnSpc>
              <a:spcBef>
                <a:spcPct val="20000"/>
              </a:spcBef>
              <a:spcAft>
                <a:spcPts val="0"/>
              </a:spcAft>
              <a:buClr>
                <a:schemeClr val="tx1"/>
              </a:buClr>
              <a:buSzPct val="90000"/>
              <a:buFont typeface="Wingdings" pitchFamily="2" charset="2"/>
              <a:buChar char="§"/>
              <a:tabLst/>
              <a:defRPr/>
            </a:pPr>
            <a:r>
              <a:rPr kumimoji="0" lang="fr-FR" sz="2400" b="0" i="0" u="none" strike="noStrike" kern="1200" cap="none" spc="0" normalizeH="0" baseline="0" noProof="0" dirty="0" smtClean="0">
                <a:ln>
                  <a:noFill/>
                </a:ln>
                <a:effectLst/>
                <a:uLnTx/>
                <a:uFillTx/>
                <a:latin typeface="+mn-lt"/>
                <a:ea typeface="+mn-ea"/>
                <a:cs typeface="+mn-cs"/>
              </a:rPr>
              <a:t>C⊕B = (A⊕B)⊕B = A⊕(B⊕B) = A⊕0 = A</a:t>
            </a:r>
          </a:p>
          <a:p>
            <a:pPr marL="740664" marR="0" lvl="1" indent="-285750" algn="l" defTabSz="914400" rtl="0" eaLnBrk="1" fontAlgn="auto" latinLnBrk="0" hangingPunct="1">
              <a:lnSpc>
                <a:spcPct val="100000"/>
              </a:lnSpc>
              <a:spcBef>
                <a:spcPct val="20000"/>
              </a:spcBef>
              <a:spcAft>
                <a:spcPts val="0"/>
              </a:spcAft>
              <a:buClr>
                <a:schemeClr val="tx1"/>
              </a:buClr>
              <a:buSzPct val="90000"/>
              <a:tabLst/>
              <a:defRPr/>
            </a:pPr>
            <a:r>
              <a:rPr kumimoji="0" lang="en-US" sz="2000" b="0" i="0" u="none" strike="noStrike" kern="1200" cap="none" spc="0" normalizeH="0" baseline="0" noProof="0" dirty="0" smtClean="0">
                <a:ln>
                  <a:noFill/>
                </a:ln>
                <a:effectLst/>
                <a:uLnTx/>
                <a:uFillTx/>
                <a:latin typeface="+mn-lt"/>
                <a:ea typeface="+mn-ea"/>
                <a:cs typeface="+mn-cs"/>
              </a:rPr>
              <a:t>(XOR being really fast, this is a very quick operation on a PC)</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965947"/>
          </a:xfrm>
        </p:spPr>
        <p:txBody>
          <a:bodyPr/>
          <a:lstStyle/>
          <a:p>
            <a:r>
              <a:rPr lang="fr-BE" dirty="0" smtClean="0"/>
              <a:t>One-time pad</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t>
            </a:r>
            <a:r>
              <a:rPr lang="fr-BE" i="1" dirty="0" smtClean="0"/>
              <a:t>on</a:t>
            </a:r>
            <a:r>
              <a:rPr lang="fr-BE" dirty="0" smtClean="0"/>
              <a:t> computers     |     </a:t>
            </a:r>
            <a:r>
              <a:rPr lang="fr-BE" dirty="0" err="1" smtClean="0"/>
              <a:t>Cryptology</a:t>
            </a:r>
            <a:r>
              <a:rPr lang="fr-BE" dirty="0" smtClean="0"/>
              <a:t> &amp; computers - 2010</a:t>
            </a:r>
            <a:endParaRPr lang="fr-BE" dirty="0"/>
          </a:p>
        </p:txBody>
      </p:sp>
      <p:sp>
        <p:nvSpPr>
          <p:cNvPr id="10" name="Rectangle 9"/>
          <p:cNvSpPr/>
          <p:nvPr/>
        </p:nvSpPr>
        <p:spPr>
          <a:xfrm>
            <a:off x="683568" y="1916832"/>
            <a:ext cx="7986900" cy="3416320"/>
          </a:xfrm>
          <a:prstGeom prst="rect">
            <a:avLst/>
          </a:prstGeom>
        </p:spPr>
        <p:txBody>
          <a:bodyPr wrap="square">
            <a:spAutoFit/>
          </a:bodyPr>
          <a:lstStyle/>
          <a:p>
            <a:pPr>
              <a:buFont typeface="Wingdings" pitchFamily="2" charset="2"/>
              <a:buChar char="q"/>
            </a:pPr>
            <a:r>
              <a:rPr lang="en-US" sz="2800" dirty="0" smtClean="0"/>
              <a:t> Problem of key transmission</a:t>
            </a:r>
          </a:p>
          <a:p>
            <a:pPr>
              <a:buFont typeface="Wingdings" pitchFamily="2" charset="2"/>
              <a:buChar char="q"/>
            </a:pPr>
            <a:r>
              <a:rPr lang="en-US" sz="2800" dirty="0" smtClean="0"/>
              <a:t> Difficulty to produce a truly random key</a:t>
            </a:r>
          </a:p>
          <a:p>
            <a:pPr>
              <a:buFont typeface="Wingdings" pitchFamily="2" charset="2"/>
              <a:buChar char="q"/>
            </a:pPr>
            <a:r>
              <a:rPr lang="en-US" sz="2800" dirty="0" smtClean="0"/>
              <a:t> Problem of key size</a:t>
            </a:r>
          </a:p>
          <a:p>
            <a:pPr>
              <a:buFont typeface="Wingdings" pitchFamily="2" charset="2"/>
              <a:buChar char="q"/>
            </a:pPr>
            <a:r>
              <a:rPr lang="en-US" sz="2800" dirty="0" smtClean="0"/>
              <a:t> Problem using </a:t>
            </a:r>
            <a:r>
              <a:rPr lang="en-US" sz="2800" dirty="0" smtClean="0"/>
              <a:t>a </a:t>
            </a:r>
            <a:r>
              <a:rPr lang="en-US" sz="2800" dirty="0" smtClean="0"/>
              <a:t>key more than once :</a:t>
            </a:r>
          </a:p>
          <a:p>
            <a:pPr lvl="1">
              <a:buFont typeface="Wingdings" pitchFamily="2" charset="2"/>
              <a:buChar char="§"/>
            </a:pPr>
            <a:r>
              <a:rPr lang="en-US" sz="2400" dirty="0" smtClean="0"/>
              <a:t>  C</a:t>
            </a:r>
            <a:r>
              <a:rPr lang="en-US" sz="2400" baseline="-25000" dirty="0" smtClean="0"/>
              <a:t>1</a:t>
            </a:r>
            <a:r>
              <a:rPr lang="en-US" sz="2400" dirty="0" smtClean="0"/>
              <a:t> = M</a:t>
            </a:r>
            <a:r>
              <a:rPr lang="en-US" sz="2400" baseline="-25000" dirty="0" smtClean="0"/>
              <a:t>1</a:t>
            </a:r>
            <a:r>
              <a:rPr lang="fr-FR" sz="2400" dirty="0" smtClean="0"/>
              <a:t>⊕K</a:t>
            </a:r>
          </a:p>
          <a:p>
            <a:pPr lvl="1">
              <a:buFont typeface="Wingdings" pitchFamily="2" charset="2"/>
              <a:buChar char="§"/>
            </a:pPr>
            <a:r>
              <a:rPr lang="fr-FR" sz="2400" dirty="0" smtClean="0"/>
              <a:t>  C</a:t>
            </a:r>
            <a:r>
              <a:rPr lang="fr-FR" sz="2400" baseline="-25000" dirty="0" smtClean="0"/>
              <a:t>2</a:t>
            </a:r>
            <a:r>
              <a:rPr lang="fr-FR" sz="2400" dirty="0" smtClean="0"/>
              <a:t> = M</a:t>
            </a:r>
            <a:r>
              <a:rPr lang="fr-FR" sz="2400" baseline="-25000" dirty="0" smtClean="0"/>
              <a:t>2</a:t>
            </a:r>
            <a:r>
              <a:rPr lang="fr-FR" sz="2400" dirty="0" smtClean="0"/>
              <a:t>⊕K</a:t>
            </a:r>
            <a:endParaRPr lang="en-US" dirty="0" smtClean="0"/>
          </a:p>
          <a:p>
            <a:pPr>
              <a:buFont typeface="Wingdings" pitchFamily="2" charset="2"/>
              <a:buChar char="q"/>
            </a:pPr>
            <a:r>
              <a:rPr lang="en-US" sz="2800" dirty="0" smtClean="0"/>
              <a:t> C</a:t>
            </a:r>
            <a:r>
              <a:rPr lang="en-US" sz="2800" baseline="-25000" dirty="0" smtClean="0"/>
              <a:t>1</a:t>
            </a:r>
            <a:r>
              <a:rPr lang="fr-FR" sz="2800" dirty="0" smtClean="0"/>
              <a:t>⊕C</a:t>
            </a:r>
            <a:r>
              <a:rPr lang="fr-FR" sz="2800" baseline="-25000" dirty="0" smtClean="0"/>
              <a:t>2</a:t>
            </a:r>
            <a:r>
              <a:rPr lang="fr-FR" sz="2800" dirty="0" smtClean="0"/>
              <a:t> = (M</a:t>
            </a:r>
            <a:r>
              <a:rPr lang="fr-FR" sz="2800" baseline="-25000" dirty="0" smtClean="0"/>
              <a:t>1</a:t>
            </a:r>
            <a:r>
              <a:rPr lang="fr-FR" sz="2800" dirty="0" smtClean="0"/>
              <a:t>⊕K)⊕(M</a:t>
            </a:r>
            <a:r>
              <a:rPr lang="fr-FR" sz="2800" baseline="-25000" dirty="0" smtClean="0"/>
              <a:t>2</a:t>
            </a:r>
            <a:r>
              <a:rPr lang="fr-FR" sz="2800" dirty="0" smtClean="0"/>
              <a:t>⊕K) = M</a:t>
            </a:r>
            <a:r>
              <a:rPr lang="fr-FR" sz="2800" baseline="-25000" dirty="0" smtClean="0"/>
              <a:t>1</a:t>
            </a:r>
            <a:r>
              <a:rPr lang="fr-FR" sz="2800" dirty="0" smtClean="0"/>
              <a:t>⊕M</a:t>
            </a:r>
            <a:r>
              <a:rPr lang="fr-FR" sz="2800" baseline="-25000" dirty="0" smtClean="0"/>
              <a:t>2</a:t>
            </a:r>
          </a:p>
          <a:p>
            <a:pPr>
              <a:buFont typeface="Wingdings" pitchFamily="2" charset="2"/>
              <a:buChar char="q"/>
            </a:pPr>
            <a:r>
              <a:rPr lang="en-US" sz="2800" dirty="0" smtClean="0"/>
              <a:t> C</a:t>
            </a:r>
            <a:r>
              <a:rPr lang="en-US" sz="2800" baseline="-25000" dirty="0" smtClean="0"/>
              <a:t>1</a:t>
            </a:r>
            <a:r>
              <a:rPr lang="fr-FR" sz="2800" dirty="0" smtClean="0"/>
              <a:t>⊕C</a:t>
            </a:r>
            <a:r>
              <a:rPr lang="fr-FR" sz="2800" baseline="-25000" dirty="0" smtClean="0"/>
              <a:t>2</a:t>
            </a:r>
            <a:r>
              <a:rPr lang="fr-FR" sz="2800" dirty="0" smtClean="0"/>
              <a:t>⊕ M</a:t>
            </a:r>
            <a:r>
              <a:rPr lang="fr-FR" sz="2800" baseline="-25000" dirty="0" smtClean="0"/>
              <a:t>1</a:t>
            </a:r>
            <a:r>
              <a:rPr lang="fr-FR" sz="2800" dirty="0" smtClean="0"/>
              <a:t> = M</a:t>
            </a:r>
            <a:r>
              <a:rPr lang="fr-FR" sz="2800" baseline="-25000" dirty="0" smtClean="0"/>
              <a:t>2</a:t>
            </a: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2000"/>
                                        <p:tgtEl>
                                          <p:spTgt spid="10">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2000"/>
                                        <p:tgtEl>
                                          <p:spTgt spid="10">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2000"/>
                                        <p:tgtEl>
                                          <p:spTgt spid="10">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xEl>
                                              <p:pRg st="3" end="3"/>
                                            </p:txEl>
                                          </p:spTgt>
                                        </p:tgtEl>
                                        <p:attrNameLst>
                                          <p:attrName>style.visibility</p:attrName>
                                        </p:attrNameLst>
                                      </p:cBhvr>
                                      <p:to>
                                        <p:strVal val="visible"/>
                                      </p:to>
                                    </p:set>
                                    <p:animEffect transition="in" filter="fade">
                                      <p:cBhvr>
                                        <p:cTn id="26" dur="2000"/>
                                        <p:tgtEl>
                                          <p:spTgt spid="10">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xEl>
                                              <p:pRg st="4" end="4"/>
                                            </p:txEl>
                                          </p:spTgt>
                                        </p:tgtEl>
                                        <p:attrNameLst>
                                          <p:attrName>style.visibility</p:attrName>
                                        </p:attrNameLst>
                                      </p:cBhvr>
                                      <p:to>
                                        <p:strVal val="visible"/>
                                      </p:to>
                                    </p:set>
                                    <p:animEffect transition="in" filter="fade">
                                      <p:cBhvr>
                                        <p:cTn id="29" dur="2000"/>
                                        <p:tgtEl>
                                          <p:spTgt spid="10">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fade">
                                      <p:cBhvr>
                                        <p:cTn id="32" dur="2000"/>
                                        <p:tgtEl>
                                          <p:spTgt spid="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fade">
                                      <p:cBhvr>
                                        <p:cTn id="37" dur="2000"/>
                                        <p:tgtEl>
                                          <p:spTgt spid="1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fade">
                                      <p:cBhvr>
                                        <p:cTn id="42" dur="20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Espace réservé du texte 2"/>
          <p:cNvSpPr txBox="1">
            <a:spLocks/>
          </p:cNvSpPr>
          <p:nvPr/>
        </p:nvSpPr>
        <p:spPr>
          <a:xfrm>
            <a:off x="683568" y="836712"/>
            <a:ext cx="7704856" cy="4176464"/>
          </a:xfrm>
          <a:prstGeom prst="rect">
            <a:avLst/>
          </a:prstGeom>
        </p:spPr>
        <p:txBody>
          <a:bodyPr vert="horz" anchor="t">
            <a:no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lang="fr-BE" sz="2800" noProof="0" dirty="0" smtClean="0">
                <a:solidFill>
                  <a:schemeClr val="tx2"/>
                </a:solidFill>
              </a:rPr>
              <a:t>Introduction</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Manual</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cryptology</a:t>
            </a:r>
            <a:endPar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endParaRPr>
          </a:p>
          <a:p>
            <a:pPr marL="832104" lvl="1" indent="-342900">
              <a:spcBef>
                <a:spcPts val="700"/>
              </a:spcBef>
              <a:buSzPct val="95000"/>
              <a:buFont typeface="Wingdings" pitchFamily="2" charset="2"/>
              <a:buChar char="§"/>
            </a:pPr>
            <a:r>
              <a:rPr lang="fr-BE" sz="2800" dirty="0" smtClean="0">
                <a:solidFill>
                  <a:schemeClr val="tx1">
                    <a:lumMod val="50000"/>
                  </a:schemeClr>
                </a:solidFill>
              </a:rPr>
              <a:t>A bit of </a:t>
            </a:r>
            <a:r>
              <a:rPr lang="fr-BE" sz="2800" dirty="0" err="1" smtClean="0">
                <a:solidFill>
                  <a:schemeClr val="tx1">
                    <a:lumMod val="50000"/>
                  </a:schemeClr>
                </a:solidFill>
              </a:rPr>
              <a:t>history</a:t>
            </a:r>
            <a:r>
              <a:rPr lang="fr-BE" sz="2800" dirty="0" smtClean="0">
                <a:solidFill>
                  <a:schemeClr val="tx1">
                    <a:lumMod val="50000"/>
                  </a:schemeClr>
                </a:solidFill>
              </a:rPr>
              <a:t>…</a:t>
            </a:r>
          </a:p>
          <a:p>
            <a:pPr marL="832104" lvl="1" indent="-342900">
              <a:spcBef>
                <a:spcPts val="700"/>
              </a:spcBef>
              <a:buSzPct val="95000"/>
              <a:buFont typeface="Wingdings" pitchFamily="2" charset="2"/>
              <a:buChar char="§"/>
            </a:pP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Example</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of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cryptosystem</a:t>
            </a:r>
            <a:endPar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endParaRPr>
          </a:p>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lang="fr-BE" sz="2800" dirty="0" err="1" smtClean="0">
                <a:solidFill>
                  <a:schemeClr val="tx1">
                    <a:lumMod val="50000"/>
                  </a:schemeClr>
                </a:solidFill>
              </a:rPr>
              <a:t>Cryptology</a:t>
            </a:r>
            <a:r>
              <a:rPr lang="fr-BE" sz="2800" dirty="0" smtClean="0">
                <a:solidFill>
                  <a:schemeClr val="tx1">
                    <a:lumMod val="50000"/>
                  </a:schemeClr>
                </a:solidFill>
              </a:rPr>
              <a:t> </a:t>
            </a:r>
            <a:r>
              <a:rPr lang="fr-BE" sz="2800" i="1" dirty="0" smtClean="0">
                <a:solidFill>
                  <a:schemeClr val="tx1">
                    <a:lumMod val="50000"/>
                  </a:schemeClr>
                </a:solidFill>
              </a:rPr>
              <a:t>on</a:t>
            </a:r>
            <a:r>
              <a:rPr lang="fr-BE" sz="2800" dirty="0" smtClean="0">
                <a:solidFill>
                  <a:schemeClr val="tx1">
                    <a:lumMod val="50000"/>
                  </a:schemeClr>
                </a:solidFill>
              </a:rPr>
              <a:t> computers</a:t>
            </a:r>
          </a:p>
          <a:p>
            <a:pPr marL="832104" lvl="1" indent="-342900">
              <a:spcBef>
                <a:spcPts val="700"/>
              </a:spcBef>
              <a:buSzPct val="95000"/>
              <a:buFont typeface="Wingdings" pitchFamily="2" charset="2"/>
              <a:buChar char="§"/>
            </a:pP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Why</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a:t>
            </a:r>
          </a:p>
          <a:p>
            <a:pPr marL="832104" lvl="1" indent="-342900">
              <a:spcBef>
                <a:spcPts val="700"/>
              </a:spcBef>
              <a:buSzPct val="95000"/>
              <a:buFont typeface="Wingdings" pitchFamily="2" charset="2"/>
              <a:buChar char="§"/>
            </a:pPr>
            <a:r>
              <a:rPr lang="fr-BE" sz="2800" dirty="0" err="1" smtClean="0">
                <a:solidFill>
                  <a:schemeClr val="tx1">
                    <a:lumMod val="50000"/>
                  </a:schemeClr>
                </a:solidFill>
              </a:rPr>
              <a:t>Weaknesses</a:t>
            </a:r>
            <a:endParaRPr lang="fr-BE" sz="2800" dirty="0" smtClean="0">
              <a:solidFill>
                <a:schemeClr val="tx1">
                  <a:lumMod val="50000"/>
                </a:schemeClr>
              </a:solidFill>
            </a:endParaRPr>
          </a:p>
          <a:p>
            <a:pPr marL="832104" lvl="1" indent="-342900">
              <a:spcBef>
                <a:spcPts val="700"/>
              </a:spcBef>
              <a:buSzPct val="95000"/>
              <a:buFont typeface="Wingdings" pitchFamily="2" charset="2"/>
              <a:buChar char="§"/>
            </a:pPr>
            <a:r>
              <a:rPr lang="fr-BE" sz="2800" dirty="0" err="1" smtClean="0">
                <a:solidFill>
                  <a:schemeClr val="tx1">
                    <a:lumMod val="50000"/>
                  </a:schemeClr>
                </a:solidFill>
              </a:rPr>
              <a:t>Sending</a:t>
            </a:r>
            <a:r>
              <a:rPr lang="fr-BE" sz="2800" dirty="0" smtClean="0">
                <a:solidFill>
                  <a:schemeClr val="tx1">
                    <a:lumMod val="50000"/>
                  </a:schemeClr>
                </a:solidFill>
              </a:rPr>
              <a:t> </a:t>
            </a:r>
            <a:r>
              <a:rPr lang="fr-BE" sz="2800" dirty="0" err="1" smtClean="0">
                <a:solidFill>
                  <a:schemeClr val="tx1">
                    <a:lumMod val="50000"/>
                  </a:schemeClr>
                </a:solidFill>
              </a:rPr>
              <a:t>encrypted</a:t>
            </a:r>
            <a:r>
              <a:rPr lang="fr-BE" sz="2800" dirty="0" smtClean="0">
                <a:solidFill>
                  <a:schemeClr val="tx1">
                    <a:lumMod val="50000"/>
                  </a:schemeClr>
                </a:solidFill>
              </a:rPr>
              <a:t> messages</a:t>
            </a:r>
          </a:p>
          <a:p>
            <a:pPr marL="832104" lvl="1" indent="-342900">
              <a:spcBef>
                <a:spcPts val="700"/>
              </a:spcBef>
              <a:buSzPct val="95000"/>
              <a:buFont typeface="Wingdings" pitchFamily="2" charset="2"/>
              <a:buChar char="§"/>
            </a:pPr>
            <a:r>
              <a:rPr lang="fr-BE" sz="2800" dirty="0" smtClean="0">
                <a:solidFill>
                  <a:schemeClr val="tx1">
                    <a:lumMod val="50000"/>
                  </a:schemeClr>
                </a:solidFill>
              </a:rPr>
              <a:t>« MITM »</a:t>
            </a:r>
          </a:p>
          <a:p>
            <a:pPr marL="832104" lvl="1" indent="-342900">
              <a:spcBef>
                <a:spcPts val="700"/>
              </a:spcBef>
              <a:buSzPct val="95000"/>
              <a:buFont typeface="Wingdings" pitchFamily="2" charset="2"/>
              <a:buChar char="§"/>
            </a:pP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One-Time Pad »</a:t>
            </a:r>
          </a:p>
        </p:txBody>
      </p:sp>
      <p:cxnSp>
        <p:nvCxnSpPr>
          <p:cNvPr id="13" name="Connecteur droit 12"/>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5652120" y="188640"/>
            <a:ext cx="3137718" cy="369332"/>
          </a:xfrm>
          <a:prstGeom prst="rect">
            <a:avLst/>
          </a:prstGeom>
          <a:noFill/>
        </p:spPr>
        <p:txBody>
          <a:bodyPr wrap="none" rtlCol="0">
            <a:spAutoFit/>
          </a:bodyPr>
          <a:lstStyle/>
          <a:p>
            <a:r>
              <a:rPr lang="fr-BE" dirty="0" err="1" smtClean="0"/>
              <a:t>Cryptology</a:t>
            </a:r>
            <a:r>
              <a:rPr lang="fr-BE" dirty="0" smtClean="0"/>
              <a:t> &amp; computers - 2010</a:t>
            </a:r>
            <a:endParaRPr lang="fr-BE" dirty="0"/>
          </a:p>
        </p:txBody>
      </p:sp>
      <p:sp>
        <p:nvSpPr>
          <p:cNvPr id="16" name="Arc 15"/>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8" name="Arc 17"/>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9" name="Arc 18"/>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20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2000"/>
                                        <p:tgtEl>
                                          <p:spTgt spid="8">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2000"/>
                                        <p:tgtEl>
                                          <p:spTgt spid="8">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2000"/>
                                        <p:tgtEl>
                                          <p:spTgt spid="8">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2000"/>
                                        <p:tgtEl>
                                          <p:spTgt spid="8">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fade">
                                      <p:cBhvr>
                                        <p:cTn id="22" dur="2000"/>
                                        <p:tgtEl>
                                          <p:spTgt spid="8">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Effect transition="in" filter="fade">
                                      <p:cBhvr>
                                        <p:cTn id="25" dur="2000"/>
                                        <p:tgtEl>
                                          <p:spTgt spid="8">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xEl>
                                              <p:pRg st="7" end="7"/>
                                            </p:txEl>
                                          </p:spTgt>
                                        </p:tgtEl>
                                        <p:attrNameLst>
                                          <p:attrName>style.visibility</p:attrName>
                                        </p:attrNameLst>
                                      </p:cBhvr>
                                      <p:to>
                                        <p:strVal val="visible"/>
                                      </p:to>
                                    </p:set>
                                    <p:animEffect transition="in" filter="fade">
                                      <p:cBhvr>
                                        <p:cTn id="28" dur="2000"/>
                                        <p:tgtEl>
                                          <p:spTgt spid="8">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Effect transition="in" filter="fade">
                                      <p:cBhvr>
                                        <p:cTn id="31" dur="2000"/>
                                        <p:tgtEl>
                                          <p:spTgt spid="8">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xEl>
                                              <p:pRg st="9" end="9"/>
                                            </p:txEl>
                                          </p:spTgt>
                                        </p:tgtEl>
                                        <p:attrNameLst>
                                          <p:attrName>style.visibility</p:attrName>
                                        </p:attrNameLst>
                                      </p:cBhvr>
                                      <p:to>
                                        <p:strVal val="visible"/>
                                      </p:to>
                                    </p:set>
                                    <p:animEffect transition="in" filter="fade">
                                      <p:cBhvr>
                                        <p:cTn id="34" dur="2000"/>
                                        <p:tgtEl>
                                          <p:spTgt spid="8">
                                            <p:txEl>
                                              <p:pRg st="9" end="9"/>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mph" presetSubtype="2" accel="50000" fill="hold" nodeType="clickEffect">
                                  <p:stCondLst>
                                    <p:cond delay="0"/>
                                  </p:stCondLst>
                                  <p:childTnLst>
                                    <p:animClr clrSpc="rgb">
                                      <p:cBhvr override="childStyle">
                                        <p:cTn id="38" dur="100" fill="hold"/>
                                        <p:tgtEl>
                                          <p:spTgt spid="8">
                                            <p:txEl>
                                              <p:pRg st="0" end="0"/>
                                            </p:txEl>
                                          </p:spTgt>
                                        </p:tgtEl>
                                        <p:attrNameLst>
                                          <p:attrName>style.color</p:attrName>
                                        </p:attrNameLst>
                                      </p:cBhvr>
                                      <p:to>
                                        <a:schemeClr val="bg2"/>
                                      </p:to>
                                    </p:animClr>
                                  </p:childTnLst>
                                </p:cTn>
                              </p:par>
                              <p:par>
                                <p:cTn id="39" presetID="3" presetClass="emph" presetSubtype="2" accel="50000" fill="hold" nodeType="withEffect">
                                  <p:stCondLst>
                                    <p:cond delay="0"/>
                                  </p:stCondLst>
                                  <p:childTnLst>
                                    <p:animClr clrSpc="rgb">
                                      <p:cBhvr override="childStyle">
                                        <p:cTn id="40" dur="100" fill="hold"/>
                                        <p:tgtEl>
                                          <p:spTgt spid="8">
                                            <p:txEl>
                                              <p:pRg st="1" end="1"/>
                                            </p:txEl>
                                          </p:spTgt>
                                        </p:tgtEl>
                                        <p:attrNameLst>
                                          <p:attrName>style.color</p:attrName>
                                        </p:attrNameLst>
                                      </p:cBhvr>
                                      <p:to>
                                        <a:schemeClr val="tx1"/>
                                      </p:to>
                                    </p:animClr>
                                  </p:childTnLst>
                                </p:cTn>
                              </p:par>
                              <p:par>
                                <p:cTn id="41" presetID="3" presetClass="emph" presetSubtype="2" accel="50000" fill="hold" nodeType="withEffect">
                                  <p:stCondLst>
                                    <p:cond delay="0"/>
                                  </p:stCondLst>
                                  <p:childTnLst>
                                    <p:animClr clrSpc="rgb">
                                      <p:cBhvr override="childStyle">
                                        <p:cTn id="42" dur="100" fill="hold"/>
                                        <p:tgtEl>
                                          <p:spTgt spid="8">
                                            <p:txEl>
                                              <p:pRg st="2" end="2"/>
                                            </p:txEl>
                                          </p:spTgt>
                                        </p:tgtEl>
                                        <p:attrNameLst>
                                          <p:attrName>style.color</p:attrName>
                                        </p:attrNameLst>
                                      </p:cBhvr>
                                      <p:to>
                                        <a:schemeClr val="tx1"/>
                                      </p:to>
                                    </p:animClr>
                                  </p:childTnLst>
                                </p:cTn>
                              </p:par>
                              <p:par>
                                <p:cTn id="43" presetID="3" presetClass="emph" presetSubtype="2" accel="50000" fill="hold" nodeType="withEffect">
                                  <p:stCondLst>
                                    <p:cond delay="0"/>
                                  </p:stCondLst>
                                  <p:childTnLst>
                                    <p:animClr clrSpc="rgb">
                                      <p:cBhvr override="childStyle">
                                        <p:cTn id="44" dur="100" fill="hold"/>
                                        <p:tgtEl>
                                          <p:spTgt spid="8">
                                            <p:txEl>
                                              <p:pRg st="3" end="3"/>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8527976" cy="3486227"/>
          </a:xfrm>
        </p:spPr>
        <p:txBody>
          <a:bodyPr/>
          <a:lstStyle/>
          <a:p>
            <a:r>
              <a:rPr lang="fr-BE" dirty="0" smtClean="0"/>
              <a:t>The end… </a:t>
            </a:r>
            <a:r>
              <a:rPr lang="fr-BE" dirty="0" err="1" smtClean="0"/>
              <a:t>Any</a:t>
            </a:r>
            <a:r>
              <a:rPr lang="fr-BE" dirty="0" smtClean="0"/>
              <a:t> question?</a:t>
            </a:r>
            <a:br>
              <a:rPr lang="fr-BE" dirty="0" smtClean="0"/>
            </a:br>
            <a:r>
              <a:rPr lang="fr-BE" dirty="0" smtClean="0"/>
              <a:t/>
            </a:r>
            <a:br>
              <a:rPr lang="fr-BE" dirty="0" smtClean="0"/>
            </a:br>
            <a:r>
              <a:rPr lang="fr-BE" dirty="0" smtClean="0"/>
              <a:t/>
            </a:r>
            <a:br>
              <a:rPr lang="fr-BE" dirty="0" smtClean="0"/>
            </a:br>
            <a:r>
              <a:rPr lang="fr-BE" dirty="0" smtClean="0"/>
              <a:t/>
            </a:r>
            <a:br>
              <a:rPr lang="fr-BE" dirty="0" smtClean="0"/>
            </a:br>
            <a:r>
              <a:rPr lang="fr-BE" dirty="0" err="1" smtClean="0"/>
              <a:t>Thanks</a:t>
            </a:r>
            <a:r>
              <a:rPr lang="fr-BE" dirty="0" smtClean="0"/>
              <a:t>!</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err="1" smtClean="0"/>
              <a:t>Cryptology</a:t>
            </a:r>
            <a:r>
              <a:rPr lang="fr-BE" dirty="0" smtClean="0"/>
              <a:t> &amp; computers - 2010</a:t>
            </a:r>
            <a:endParaRPr lang="fr-B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smtClean="0"/>
              <a:t>A bit of </a:t>
            </a:r>
            <a:r>
              <a:rPr lang="fr-BE" dirty="0" err="1" smtClean="0"/>
              <a:t>history</a:t>
            </a:r>
            <a:r>
              <a:rPr lang="fr-BE" dirty="0" smtClean="0"/>
              <a:t>…</a:t>
            </a:r>
            <a:endParaRPr lang="fr-BE" dirty="0"/>
          </a:p>
        </p:txBody>
      </p:sp>
      <p:sp>
        <p:nvSpPr>
          <p:cNvPr id="3" name="Espace réservé du texte 2"/>
          <p:cNvSpPr>
            <a:spLocks noGrp="1"/>
          </p:cNvSpPr>
          <p:nvPr>
            <p:ph type="body" idx="1"/>
          </p:nvPr>
        </p:nvSpPr>
        <p:spPr>
          <a:xfrm>
            <a:off x="1259632" y="1988840"/>
            <a:ext cx="7704856" cy="1052512"/>
          </a:xfrm>
        </p:spPr>
        <p:txBody>
          <a:bodyPr>
            <a:noAutofit/>
          </a:bodyPr>
          <a:lstStyle/>
          <a:p>
            <a:pPr>
              <a:buFont typeface="Wingdings" pitchFamily="2" charset="2"/>
              <a:buChar char="q"/>
            </a:pPr>
            <a:r>
              <a:rPr lang="fr-BE" sz="2800" dirty="0" smtClean="0"/>
              <a:t>Introduction</a:t>
            </a:r>
          </a:p>
          <a:p>
            <a:pPr>
              <a:buFont typeface="Wingdings" pitchFamily="2" charset="2"/>
              <a:buChar char="q"/>
            </a:pPr>
            <a:r>
              <a:rPr lang="fr-BE" sz="2800" dirty="0" smtClean="0"/>
              <a:t>ENIGMA</a:t>
            </a:r>
          </a:p>
          <a:p>
            <a:pPr>
              <a:buFont typeface="Wingdings" pitchFamily="2" charset="2"/>
              <a:buChar char="q"/>
            </a:pPr>
            <a:r>
              <a:rPr lang="fr-BE" sz="2800" dirty="0" smtClean="0"/>
              <a:t>The DES system</a:t>
            </a:r>
            <a:endParaRPr lang="fr-BE" sz="2800" dirty="0"/>
          </a:p>
        </p:txBody>
      </p:sp>
      <p:sp>
        <p:nvSpPr>
          <p:cNvPr id="4" name="Titre 1"/>
          <p:cNvSpPr txBox="1">
            <a:spLocks/>
          </p:cNvSpPr>
          <p:nvPr/>
        </p:nvSpPr>
        <p:spPr>
          <a:xfrm>
            <a:off x="611560" y="3642789"/>
            <a:ext cx="7772400" cy="965947"/>
          </a:xfrm>
          <a:prstGeom prst="rect">
            <a:avLst/>
          </a:prstGeom>
        </p:spPr>
        <p:txBody>
          <a:bodyPr vert="horz" anchor="b">
            <a:noAutofit/>
            <a:scene3d>
              <a:camera prst="orthographicFront">
                <a:rot lat="0" lon="0" rev="0"/>
              </a:camera>
              <a:lightRig rig="contrasting" dir="t">
                <a:rot lat="0" lon="0" rev="7500000"/>
              </a:lightRig>
            </a:scene3d>
            <a:sp3d contourW="6350" prstMaterial="metal">
              <a:bevelT w="130810" h="31750" prst="relaxedInset"/>
              <a:contourClr>
                <a:schemeClr val="accent1">
                  <a:shade val="75000"/>
                </a:schemeClr>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BE" sz="4000" b="1" i="0" u="none" strike="noStrike" kern="1200" cap="all" spc="-150" normalizeH="0" baseline="0" noProof="0" dirty="0" err="1" smtClean="0">
                <a:ln/>
                <a:solidFill>
                  <a:schemeClr val="tx1">
                    <a:lumMod val="50000"/>
                  </a:schemeClr>
                </a:solidFill>
                <a:effectLst>
                  <a:reflection blurRad="12700" stA="50000" endPos="50000" dir="5400000" sy="-100000" rotWithShape="0"/>
                </a:effectLst>
                <a:uLnTx/>
                <a:uFillTx/>
                <a:latin typeface="+mj-lt"/>
                <a:ea typeface="+mj-ea"/>
                <a:cs typeface="+mj-cs"/>
              </a:rPr>
              <a:t>Example</a:t>
            </a:r>
            <a:r>
              <a:rPr kumimoji="0" lang="fr-BE" sz="4000" b="1" i="0" u="none" strike="noStrike" kern="1200" cap="all" spc="-150" normalizeH="0" baseline="0" noProof="0" dirty="0" smtClean="0">
                <a:ln/>
                <a:solidFill>
                  <a:schemeClr val="tx1">
                    <a:lumMod val="50000"/>
                  </a:schemeClr>
                </a:solidFill>
                <a:effectLst>
                  <a:reflection blurRad="12700" stA="50000" endPos="50000" dir="5400000" sy="-100000" rotWithShape="0"/>
                </a:effectLst>
                <a:uLnTx/>
                <a:uFillTx/>
                <a:latin typeface="+mj-lt"/>
                <a:ea typeface="+mj-ea"/>
                <a:cs typeface="+mj-cs"/>
              </a:rPr>
              <a:t> of </a:t>
            </a:r>
            <a:r>
              <a:rPr kumimoji="0" lang="fr-BE" sz="4000" b="1" i="0" u="none" strike="noStrike" kern="1200" cap="all" spc="-150" normalizeH="0" baseline="0" noProof="0" dirty="0" err="1" smtClean="0">
                <a:ln/>
                <a:solidFill>
                  <a:schemeClr val="tx1">
                    <a:lumMod val="50000"/>
                  </a:schemeClr>
                </a:solidFill>
                <a:effectLst>
                  <a:reflection blurRad="12700" stA="50000" endPos="50000" dir="5400000" sy="-100000" rotWithShape="0"/>
                </a:effectLst>
                <a:uLnTx/>
                <a:uFillTx/>
                <a:latin typeface="+mj-lt"/>
                <a:ea typeface="+mj-ea"/>
                <a:cs typeface="+mj-cs"/>
              </a:rPr>
              <a:t>cryptosystem</a:t>
            </a:r>
            <a:endParaRPr kumimoji="0" lang="fr-BE" sz="4000" b="1" i="0" u="none" strike="noStrike" kern="1200" cap="all" spc="-150" normalizeH="0" baseline="0" noProof="0" dirty="0">
              <a:ln/>
              <a:solidFill>
                <a:schemeClr val="tx1">
                  <a:lumMod val="50000"/>
                </a:schemeClr>
              </a:solidFill>
              <a:effectLst>
                <a:reflection blurRad="12700" stA="50000" endPos="50000" dir="5400000" sy="-100000" rotWithShape="0"/>
              </a:effectLst>
              <a:uLnTx/>
              <a:uFillTx/>
              <a:latin typeface="+mj-lt"/>
              <a:ea typeface="+mj-ea"/>
              <a:cs typeface="+mj-cs"/>
            </a:endParaRPr>
          </a:p>
        </p:txBody>
      </p:sp>
      <p:sp>
        <p:nvSpPr>
          <p:cNvPr id="5" name="Espace réservé du texte 2"/>
          <p:cNvSpPr txBox="1">
            <a:spLocks/>
          </p:cNvSpPr>
          <p:nvPr/>
        </p:nvSpPr>
        <p:spPr>
          <a:xfrm>
            <a:off x="1255168" y="4968776"/>
            <a:ext cx="7704856" cy="1052512"/>
          </a:xfrm>
          <a:prstGeom prst="rect">
            <a:avLst/>
          </a:prstGeom>
        </p:spPr>
        <p:txBody>
          <a:bodyPr vert="horz" anchor="t">
            <a:no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Symmetrical</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encryption</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 « </a:t>
            </a:r>
            <a:r>
              <a:rPr kumimoji="0" lang="fr-BE" sz="2800" b="0" i="0" u="none" strike="noStrike" kern="1200" cap="none" spc="0" normalizeH="0" baseline="0" noProof="0" dirty="0" err="1" smtClean="0">
                <a:ln>
                  <a:noFill/>
                </a:ln>
                <a:solidFill>
                  <a:schemeClr val="tx1">
                    <a:lumMod val="50000"/>
                  </a:schemeClr>
                </a:solidFill>
                <a:effectLst/>
                <a:uLnTx/>
                <a:uFillTx/>
                <a:latin typeface="+mn-lt"/>
                <a:ea typeface="+mn-ea"/>
                <a:cs typeface="+mn-cs"/>
              </a:rPr>
              <a:t>exercise</a:t>
            </a:r>
            <a:r>
              <a:rPr kumimoji="0" lang="fr-BE" sz="2800" b="0" i="0" u="none" strike="noStrike" kern="1200" cap="none" spc="0" normalizeH="0" baseline="0" noProof="0" dirty="0" smtClean="0">
                <a:ln>
                  <a:noFill/>
                </a:ln>
                <a:solidFill>
                  <a:schemeClr val="tx1">
                    <a:lumMod val="50000"/>
                  </a:schemeClr>
                </a:solidFill>
                <a:effectLst/>
                <a:uLnTx/>
                <a:uFillTx/>
                <a:latin typeface="+mn-lt"/>
                <a:ea typeface="+mn-ea"/>
                <a:cs typeface="+mn-cs"/>
              </a:rPr>
              <a:t> »</a:t>
            </a:r>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smtClean="0"/>
              <a:t>ENIGMA</a:t>
            </a:r>
            <a:endParaRPr lang="fr-BE" dirty="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pic>
        <p:nvPicPr>
          <p:cNvPr id="1026" name="Picture 2" descr="http://maestro-sec.com/blogs/wp-content/uploads/2008/10/enigma.jpg"/>
          <p:cNvPicPr>
            <a:picLocks noChangeAspect="1" noChangeArrowheads="1"/>
          </p:cNvPicPr>
          <p:nvPr/>
        </p:nvPicPr>
        <p:blipFill>
          <a:blip r:embed="rId2" cstate="print"/>
          <a:srcRect/>
          <a:stretch>
            <a:fillRect/>
          </a:stretch>
        </p:blipFill>
        <p:spPr bwMode="auto">
          <a:xfrm>
            <a:off x="987946" y="2276872"/>
            <a:ext cx="2647950" cy="32670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28" name="Picture 4" descr="http://enigma.wikispaces.com/file/view/enigma_rotors_a9949.jpg/30623863/enigma_rotors_a9949.jpg"/>
          <p:cNvPicPr>
            <a:picLocks noChangeAspect="1" noChangeArrowheads="1"/>
          </p:cNvPicPr>
          <p:nvPr/>
        </p:nvPicPr>
        <p:blipFill>
          <a:blip r:embed="rId3" cstate="print"/>
          <a:srcRect/>
          <a:stretch>
            <a:fillRect/>
          </a:stretch>
        </p:blipFill>
        <p:spPr bwMode="auto">
          <a:xfrm rot="555583">
            <a:off x="4404090" y="2041985"/>
            <a:ext cx="3562350" cy="26765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30" name="Picture 6" descr="http://enigma.wikispaces.com/file/view/enigma-rotors-4_and_5.jpg/30606640/enigma-rotors-4_and_5.jpg"/>
          <p:cNvPicPr>
            <a:picLocks noChangeAspect="1" noChangeArrowheads="1"/>
          </p:cNvPicPr>
          <p:nvPr/>
        </p:nvPicPr>
        <p:blipFill>
          <a:blip r:embed="rId4" cstate="print"/>
          <a:srcRect/>
          <a:stretch>
            <a:fillRect/>
          </a:stretch>
        </p:blipFill>
        <p:spPr bwMode="auto">
          <a:xfrm rot="321840">
            <a:off x="3020896" y="3965470"/>
            <a:ext cx="3888432" cy="243027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par>
                          <p:cTn id="8" fill="hold">
                            <p:stCondLst>
                              <p:cond delay="2000"/>
                            </p:stCondLst>
                            <p:childTnLst>
                              <p:par>
                                <p:cTn id="9" presetID="10" presetClass="entr" presetSubtype="0" fill="hold" nodeType="afterEffect">
                                  <p:stCondLst>
                                    <p:cond delay="2000"/>
                                  </p:stCondLst>
                                  <p:childTnLst>
                                    <p:set>
                                      <p:cBhvr>
                                        <p:cTn id="10" dur="1" fill="hold">
                                          <p:stCondLst>
                                            <p:cond delay="0"/>
                                          </p:stCondLst>
                                        </p:cTn>
                                        <p:tgtEl>
                                          <p:spTgt spid="1028"/>
                                        </p:tgtEl>
                                        <p:attrNameLst>
                                          <p:attrName>style.visibility</p:attrName>
                                        </p:attrNameLst>
                                      </p:cBhvr>
                                      <p:to>
                                        <p:strVal val="visible"/>
                                      </p:to>
                                    </p:set>
                                    <p:animEffect transition="in" filter="fade">
                                      <p:cBhvr>
                                        <p:cTn id="11" dur="2000"/>
                                        <p:tgtEl>
                                          <p:spTgt spid="1028"/>
                                        </p:tgtEl>
                                      </p:cBhvr>
                                    </p:animEffect>
                                  </p:childTnLst>
                                </p:cTn>
                              </p:par>
                            </p:childTnLst>
                          </p:cTn>
                        </p:par>
                        <p:par>
                          <p:cTn id="12" fill="hold">
                            <p:stCondLst>
                              <p:cond delay="6000"/>
                            </p:stCondLst>
                            <p:childTnLst>
                              <p:par>
                                <p:cTn id="13" presetID="10" presetClass="entr" presetSubtype="0" fill="hold" nodeType="afterEffect">
                                  <p:stCondLst>
                                    <p:cond delay="200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smtClean="0"/>
              <a:t>The des system</a:t>
            </a:r>
            <a:endParaRPr lang="fr-BE" dirty="0"/>
          </a:p>
        </p:txBody>
      </p:sp>
      <p:sp>
        <p:nvSpPr>
          <p:cNvPr id="3" name="Espace réservé du texte 2"/>
          <p:cNvSpPr>
            <a:spLocks noGrp="1"/>
          </p:cNvSpPr>
          <p:nvPr>
            <p:ph type="body" idx="1"/>
          </p:nvPr>
        </p:nvSpPr>
        <p:spPr>
          <a:xfrm>
            <a:off x="719572" y="1988840"/>
            <a:ext cx="7704856" cy="504056"/>
          </a:xfrm>
        </p:spPr>
        <p:txBody>
          <a:bodyPr>
            <a:noAutofit/>
          </a:bodyPr>
          <a:lstStyle/>
          <a:p>
            <a:pPr algn="ctr"/>
            <a:r>
              <a:rPr lang="fr-BE" sz="2800" dirty="0" smtClean="0"/>
              <a:t>NSA : The National Security </a:t>
            </a:r>
            <a:r>
              <a:rPr lang="fr-BE" sz="2800" dirty="0" err="1" smtClean="0"/>
              <a:t>Agency</a:t>
            </a:r>
            <a:r>
              <a:rPr lang="fr-BE" sz="2800" dirty="0" smtClean="0"/>
              <a:t> (U.S.)</a:t>
            </a:r>
          </a:p>
          <a:p>
            <a:pPr algn="ctr"/>
            <a:endParaRPr lang="fr-BE" sz="2800" dirty="0" smtClean="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sp>
        <p:nvSpPr>
          <p:cNvPr id="14" name="Flèche vers le bas 13"/>
          <p:cNvSpPr/>
          <p:nvPr/>
        </p:nvSpPr>
        <p:spPr>
          <a:xfrm>
            <a:off x="4247964" y="2564904"/>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6" name="Flèche vers le bas 15"/>
          <p:cNvSpPr/>
          <p:nvPr/>
        </p:nvSpPr>
        <p:spPr>
          <a:xfrm>
            <a:off x="4247964" y="3717032"/>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7" name="Espace réservé du texte 2"/>
          <p:cNvSpPr txBox="1">
            <a:spLocks/>
          </p:cNvSpPr>
          <p:nvPr/>
        </p:nvSpPr>
        <p:spPr>
          <a:xfrm>
            <a:off x="1259632" y="3140968"/>
            <a:ext cx="6552728"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NBS : The National Bureau of Standards</a:t>
            </a: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18" name="Espace réservé du texte 2"/>
          <p:cNvSpPr txBox="1">
            <a:spLocks/>
          </p:cNvSpPr>
          <p:nvPr/>
        </p:nvSpPr>
        <p:spPr>
          <a:xfrm>
            <a:off x="1259632" y="4221088"/>
            <a:ext cx="6552728"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DES : Data</a:t>
            </a:r>
            <a:r>
              <a:rPr kumimoji="0" lang="fr-BE" sz="2800" b="0" i="0" u="none" strike="noStrike" kern="1200" cap="none" spc="0" normalizeH="0" noProof="0" dirty="0" smtClean="0">
                <a:ln>
                  <a:noFill/>
                </a:ln>
                <a:solidFill>
                  <a:schemeClr val="tx2"/>
                </a:solidFill>
                <a:effectLst/>
                <a:uLnTx/>
                <a:uFillTx/>
                <a:latin typeface="+mn-lt"/>
                <a:ea typeface="+mn-ea"/>
                <a:cs typeface="+mn-cs"/>
              </a:rPr>
              <a:t> </a:t>
            </a:r>
            <a:r>
              <a:rPr kumimoji="0" lang="fr-BE" sz="2800" b="0" i="0" u="none" strike="noStrike" kern="1200" cap="none" spc="0" normalizeH="0" noProof="0" dirty="0" err="1" smtClean="0">
                <a:ln>
                  <a:noFill/>
                </a:ln>
                <a:solidFill>
                  <a:schemeClr val="tx2"/>
                </a:solidFill>
                <a:effectLst/>
                <a:uLnTx/>
                <a:uFillTx/>
                <a:latin typeface="+mn-lt"/>
                <a:ea typeface="+mn-ea"/>
                <a:cs typeface="+mn-cs"/>
              </a:rPr>
              <a:t>Encryption</a:t>
            </a:r>
            <a:r>
              <a:rPr kumimoji="0" lang="fr-BE" sz="2800" b="0" i="0" u="none" strike="noStrike" kern="1200" cap="none" spc="0" normalizeH="0" noProof="0" dirty="0" smtClean="0">
                <a:ln>
                  <a:noFill/>
                </a:ln>
                <a:solidFill>
                  <a:schemeClr val="tx2"/>
                </a:solidFill>
                <a:effectLst/>
                <a:uLnTx/>
                <a:uFillTx/>
                <a:latin typeface="+mn-lt"/>
                <a:ea typeface="+mn-ea"/>
                <a:cs typeface="+mn-cs"/>
              </a:rPr>
              <a:t> Standard</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19" name="ZoneTexte 18"/>
          <p:cNvSpPr txBox="1"/>
          <p:nvPr/>
        </p:nvSpPr>
        <p:spPr>
          <a:xfrm>
            <a:off x="3921726" y="3635732"/>
            <a:ext cx="1300548" cy="369332"/>
          </a:xfrm>
          <a:prstGeom prst="rect">
            <a:avLst/>
          </a:prstGeom>
          <a:noFill/>
        </p:spPr>
        <p:txBody>
          <a:bodyPr wrap="none" rtlCol="0">
            <a:spAutoFit/>
          </a:bodyPr>
          <a:lstStyle/>
          <a:p>
            <a:pPr algn="ctr"/>
            <a:r>
              <a:rPr lang="fr-BE" dirty="0" smtClean="0"/>
              <a:t>TO CREATE</a:t>
            </a:r>
            <a:endParaRPr lang="fr-BE" dirty="0"/>
          </a:p>
        </p:txBody>
      </p:sp>
      <p:sp>
        <p:nvSpPr>
          <p:cNvPr id="20" name="ZoneTexte 19"/>
          <p:cNvSpPr txBox="1"/>
          <p:nvPr/>
        </p:nvSpPr>
        <p:spPr>
          <a:xfrm>
            <a:off x="4132617" y="2483604"/>
            <a:ext cx="878767" cy="369332"/>
          </a:xfrm>
          <a:prstGeom prst="rect">
            <a:avLst/>
          </a:prstGeom>
          <a:noFill/>
        </p:spPr>
        <p:txBody>
          <a:bodyPr wrap="none" rtlCol="0">
            <a:spAutoFit/>
          </a:bodyPr>
          <a:lstStyle/>
          <a:p>
            <a:pPr algn="ctr"/>
            <a:r>
              <a:rPr lang="fr-BE" dirty="0" smtClean="0"/>
              <a:t>ASKED</a:t>
            </a:r>
            <a:endParaRPr lang="fr-B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20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2000"/>
                                        <p:tgtEl>
                                          <p:spTgt spid="17"/>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0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0"/>
                                        <p:tgtEl>
                                          <p:spTgt spid="16"/>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16" grpId="0" animBg="1"/>
      <p:bldP spid="17" grpId="0"/>
      <p:bldP spid="17" grpId="1"/>
      <p:bldP spid="18" grpId="1"/>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smtClean="0"/>
              <a:t>The des system  (in short)</a:t>
            </a:r>
            <a:endParaRPr lang="fr-BE" dirty="0"/>
          </a:p>
        </p:txBody>
      </p:sp>
      <p:sp>
        <p:nvSpPr>
          <p:cNvPr id="3" name="Espace réservé du texte 2"/>
          <p:cNvSpPr>
            <a:spLocks noGrp="1"/>
          </p:cNvSpPr>
          <p:nvPr>
            <p:ph type="body" idx="1"/>
          </p:nvPr>
        </p:nvSpPr>
        <p:spPr>
          <a:xfrm>
            <a:off x="827584" y="1844824"/>
            <a:ext cx="3168352" cy="504056"/>
          </a:xfrm>
        </p:spPr>
        <p:txBody>
          <a:bodyPr>
            <a:noAutofit/>
          </a:bodyPr>
          <a:lstStyle/>
          <a:p>
            <a:pPr algn="ctr"/>
            <a:r>
              <a:rPr lang="fr-BE" sz="2800" dirty="0" smtClean="0"/>
              <a:t>Key – 56 bits</a:t>
            </a:r>
          </a:p>
          <a:p>
            <a:pPr algn="ctr"/>
            <a:endParaRPr lang="fr-BE" sz="2800" dirty="0" smtClean="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sp>
        <p:nvSpPr>
          <p:cNvPr id="14" name="Flèche vers le bas 13"/>
          <p:cNvSpPr/>
          <p:nvPr/>
        </p:nvSpPr>
        <p:spPr>
          <a:xfrm rot="1800000">
            <a:off x="5158658" y="2405125"/>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6" name="Flèche vers le bas 15"/>
          <p:cNvSpPr/>
          <p:nvPr/>
        </p:nvSpPr>
        <p:spPr>
          <a:xfrm>
            <a:off x="4247964" y="3789040"/>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7" name="Espace réservé du texte 2"/>
          <p:cNvSpPr txBox="1">
            <a:spLocks/>
          </p:cNvSpPr>
          <p:nvPr/>
        </p:nvSpPr>
        <p:spPr>
          <a:xfrm>
            <a:off x="1259632" y="3140968"/>
            <a:ext cx="6552728"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16 Substitutions</a:t>
            </a: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18" name="Espace réservé du texte 2"/>
          <p:cNvSpPr txBox="1">
            <a:spLocks/>
          </p:cNvSpPr>
          <p:nvPr/>
        </p:nvSpPr>
        <p:spPr>
          <a:xfrm>
            <a:off x="1259632" y="4437112"/>
            <a:ext cx="6552728"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lang="fr-BE" sz="2800" dirty="0" err="1" smtClean="0">
                <a:solidFill>
                  <a:schemeClr val="tx2"/>
                </a:solidFill>
              </a:rPr>
              <a:t>Encrypted</a:t>
            </a:r>
            <a:r>
              <a:rPr lang="fr-BE" sz="2800" dirty="0" smtClean="0">
                <a:solidFill>
                  <a:schemeClr val="tx2"/>
                </a:solidFill>
              </a:rPr>
              <a:t> message</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21" name="Espace réservé du texte 2"/>
          <p:cNvSpPr txBox="1">
            <a:spLocks/>
          </p:cNvSpPr>
          <p:nvPr/>
        </p:nvSpPr>
        <p:spPr>
          <a:xfrm>
            <a:off x="4788024" y="1844824"/>
            <a:ext cx="3168352"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Message</a:t>
            </a: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22" name="Flèche vers le bas 21"/>
          <p:cNvSpPr/>
          <p:nvPr/>
        </p:nvSpPr>
        <p:spPr>
          <a:xfrm rot="19800000" flipH="1">
            <a:off x="3286450" y="2405125"/>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2000"/>
                                        <p:tgtEl>
                                          <p:spTgt spid="21"/>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20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20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000"/>
                                        <p:tgtEl>
                                          <p:spTgt spid="17"/>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 grpId="0" animBg="1"/>
      <p:bldP spid="16" grpId="0" animBg="1"/>
      <p:bldP spid="17" grpId="0"/>
      <p:bldP spid="18"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smtClean="0">
                <a:solidFill>
                  <a:schemeClr val="tx1">
                    <a:lumMod val="50000"/>
                  </a:schemeClr>
                </a:solidFill>
              </a:rPr>
              <a:t>A bit of </a:t>
            </a:r>
            <a:r>
              <a:rPr lang="fr-BE" dirty="0" err="1" smtClean="0">
                <a:solidFill>
                  <a:schemeClr val="tx1">
                    <a:lumMod val="50000"/>
                  </a:schemeClr>
                </a:solidFill>
              </a:rPr>
              <a:t>history</a:t>
            </a:r>
            <a:r>
              <a:rPr lang="fr-BE" dirty="0" smtClean="0">
                <a:solidFill>
                  <a:schemeClr val="tx1">
                    <a:lumMod val="50000"/>
                  </a:schemeClr>
                </a:solidFill>
              </a:rPr>
              <a:t>…</a:t>
            </a:r>
            <a:endParaRPr lang="fr-BE" dirty="0">
              <a:solidFill>
                <a:schemeClr val="tx1">
                  <a:lumMod val="50000"/>
                </a:schemeClr>
              </a:solidFill>
            </a:endParaRPr>
          </a:p>
        </p:txBody>
      </p:sp>
      <p:sp>
        <p:nvSpPr>
          <p:cNvPr id="3" name="Espace réservé du texte 2"/>
          <p:cNvSpPr>
            <a:spLocks noGrp="1"/>
          </p:cNvSpPr>
          <p:nvPr>
            <p:ph type="body" idx="1"/>
          </p:nvPr>
        </p:nvSpPr>
        <p:spPr>
          <a:xfrm>
            <a:off x="1259632" y="1988840"/>
            <a:ext cx="7704856" cy="1052512"/>
          </a:xfrm>
        </p:spPr>
        <p:txBody>
          <a:bodyPr>
            <a:noAutofit/>
          </a:bodyPr>
          <a:lstStyle/>
          <a:p>
            <a:pPr>
              <a:buFont typeface="Wingdings" pitchFamily="2" charset="2"/>
              <a:buChar char="q"/>
            </a:pPr>
            <a:r>
              <a:rPr lang="fr-BE" sz="2800" dirty="0" smtClean="0">
                <a:solidFill>
                  <a:schemeClr val="tx1">
                    <a:lumMod val="50000"/>
                  </a:schemeClr>
                </a:solidFill>
              </a:rPr>
              <a:t>Introduction</a:t>
            </a:r>
          </a:p>
          <a:p>
            <a:pPr>
              <a:buFont typeface="Wingdings" pitchFamily="2" charset="2"/>
              <a:buChar char="q"/>
            </a:pPr>
            <a:r>
              <a:rPr lang="fr-BE" sz="2800" dirty="0" smtClean="0">
                <a:solidFill>
                  <a:schemeClr val="tx1">
                    <a:lumMod val="50000"/>
                  </a:schemeClr>
                </a:solidFill>
              </a:rPr>
              <a:t>ENIGMA</a:t>
            </a:r>
          </a:p>
          <a:p>
            <a:pPr>
              <a:buFont typeface="Wingdings" pitchFamily="2" charset="2"/>
              <a:buChar char="q"/>
            </a:pPr>
            <a:r>
              <a:rPr lang="fr-BE" sz="2800" dirty="0" smtClean="0">
                <a:solidFill>
                  <a:schemeClr val="tx1">
                    <a:lumMod val="50000"/>
                  </a:schemeClr>
                </a:solidFill>
              </a:rPr>
              <a:t>The DES system</a:t>
            </a:r>
            <a:endParaRPr lang="fr-BE" sz="2800" dirty="0">
              <a:solidFill>
                <a:schemeClr val="tx1">
                  <a:lumMod val="50000"/>
                </a:schemeClr>
              </a:solidFill>
            </a:endParaRPr>
          </a:p>
        </p:txBody>
      </p:sp>
      <p:sp>
        <p:nvSpPr>
          <p:cNvPr id="4" name="Titre 1"/>
          <p:cNvSpPr txBox="1">
            <a:spLocks/>
          </p:cNvSpPr>
          <p:nvPr/>
        </p:nvSpPr>
        <p:spPr>
          <a:xfrm>
            <a:off x="611560" y="3642789"/>
            <a:ext cx="7772400" cy="965947"/>
          </a:xfrm>
          <a:prstGeom prst="rect">
            <a:avLst/>
          </a:prstGeom>
        </p:spPr>
        <p:txBody>
          <a:bodyPr vert="horz" anchor="b">
            <a:noAutofit/>
            <a:scene3d>
              <a:camera prst="orthographicFront">
                <a:rot lat="0" lon="0" rev="0"/>
              </a:camera>
              <a:lightRig rig="contrasting" dir="t">
                <a:rot lat="0" lon="0" rev="7500000"/>
              </a:lightRig>
            </a:scene3d>
            <a:sp3d contourW="6350" prstMaterial="metal">
              <a:bevelT w="130810" h="31750" prst="relaxedInset"/>
              <a:contourClr>
                <a:schemeClr val="accent1">
                  <a:shade val="75000"/>
                </a:schemeClr>
              </a:contourClr>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BE" sz="4000" b="1" i="0" u="none" strike="noStrike" kern="1200" cap="all" spc="-150" normalizeH="0" baseline="0" noProof="0" dirty="0" err="1" smtClean="0">
                <a:ln/>
                <a:effectLst>
                  <a:reflection blurRad="12700" stA="50000" endPos="50000" dir="5400000" sy="-100000" rotWithShape="0"/>
                </a:effectLst>
                <a:uLnTx/>
                <a:uFillTx/>
                <a:latin typeface="+mj-lt"/>
                <a:ea typeface="+mj-ea"/>
                <a:cs typeface="+mj-cs"/>
              </a:rPr>
              <a:t>Example</a:t>
            </a:r>
            <a:r>
              <a:rPr kumimoji="0" lang="fr-BE" sz="4000" b="1" i="0" u="none" strike="noStrike" kern="1200" cap="all" spc="-150" normalizeH="0" baseline="0" noProof="0" dirty="0" smtClean="0">
                <a:ln/>
                <a:effectLst>
                  <a:reflection blurRad="12700" stA="50000" endPos="50000" dir="5400000" sy="-100000" rotWithShape="0"/>
                </a:effectLst>
                <a:uLnTx/>
                <a:uFillTx/>
                <a:latin typeface="+mj-lt"/>
                <a:ea typeface="+mj-ea"/>
                <a:cs typeface="+mj-cs"/>
              </a:rPr>
              <a:t> of </a:t>
            </a:r>
            <a:r>
              <a:rPr kumimoji="0" lang="fr-BE" sz="4000" b="1" i="0" u="none" strike="noStrike" kern="1200" cap="all" spc="-150" normalizeH="0" baseline="0" noProof="0" dirty="0" err="1" smtClean="0">
                <a:ln/>
                <a:effectLst>
                  <a:reflection blurRad="12700" stA="50000" endPos="50000" dir="5400000" sy="-100000" rotWithShape="0"/>
                </a:effectLst>
                <a:uLnTx/>
                <a:uFillTx/>
                <a:latin typeface="+mj-lt"/>
                <a:ea typeface="+mj-ea"/>
                <a:cs typeface="+mj-cs"/>
              </a:rPr>
              <a:t>cryptosystem</a:t>
            </a:r>
            <a:endParaRPr kumimoji="0" lang="fr-BE" sz="4000" b="1" i="0" u="none" strike="noStrike" kern="1200" cap="all" spc="-150" normalizeH="0" baseline="0" noProof="0" dirty="0">
              <a:ln/>
              <a:effectLst>
                <a:reflection blurRad="12700" stA="50000" endPos="50000" dir="5400000" sy="-100000" rotWithShape="0"/>
              </a:effectLst>
              <a:uLnTx/>
              <a:uFillTx/>
              <a:latin typeface="+mj-lt"/>
              <a:ea typeface="+mj-ea"/>
              <a:cs typeface="+mj-cs"/>
            </a:endParaRPr>
          </a:p>
        </p:txBody>
      </p:sp>
      <p:sp>
        <p:nvSpPr>
          <p:cNvPr id="5" name="Espace réservé du texte 2"/>
          <p:cNvSpPr txBox="1">
            <a:spLocks/>
          </p:cNvSpPr>
          <p:nvPr/>
        </p:nvSpPr>
        <p:spPr>
          <a:xfrm>
            <a:off x="1255168" y="4968776"/>
            <a:ext cx="7704856" cy="1052512"/>
          </a:xfrm>
          <a:prstGeom prst="rect">
            <a:avLst/>
          </a:prstGeom>
        </p:spPr>
        <p:txBody>
          <a:bodyPr vert="horz" anchor="t">
            <a:noAutofit/>
          </a:bodyPr>
          <a:lstStyle/>
          <a:p>
            <a:pPr marL="374904" marR="0" lvl="0" indent="-342900" algn="l" defTabSz="914400" rtl="0" eaLnBrk="1" fontAlgn="auto" latinLnBrk="0" hangingPunct="1">
              <a:lnSpc>
                <a:spcPct val="100000"/>
              </a:lnSpc>
              <a:spcBef>
                <a:spcPts val="700"/>
              </a:spcBef>
              <a:spcAft>
                <a:spcPts val="0"/>
              </a:spcAft>
              <a:buClrTx/>
              <a:buSzPct val="95000"/>
              <a:buFont typeface="Wingdings" pitchFamily="2" charset="2"/>
              <a:buChar char="q"/>
              <a:tabLst/>
              <a:defRPr/>
            </a:pPr>
            <a:r>
              <a:rPr kumimoji="0" lang="fr-BE" sz="2800" b="0" i="0" u="none" strike="noStrike" kern="1200" cap="none" spc="0" normalizeH="0" baseline="0" noProof="0" dirty="0" err="1" smtClean="0">
                <a:ln>
                  <a:noFill/>
                </a:ln>
                <a:effectLst/>
                <a:uLnTx/>
                <a:uFillTx/>
                <a:latin typeface="+mn-lt"/>
                <a:ea typeface="+mn-ea"/>
                <a:cs typeface="+mn-cs"/>
              </a:rPr>
              <a:t>Symmetrical</a:t>
            </a:r>
            <a:r>
              <a:rPr kumimoji="0" lang="fr-BE" sz="2800" b="0" i="0" u="none" strike="noStrike" kern="1200" cap="none" spc="0" normalizeH="0" baseline="0" noProof="0" dirty="0" smtClean="0">
                <a:ln>
                  <a:noFill/>
                </a:ln>
                <a:effectLst/>
                <a:uLnTx/>
                <a:uFillTx/>
                <a:latin typeface="+mn-lt"/>
                <a:ea typeface="+mn-ea"/>
                <a:cs typeface="+mn-cs"/>
              </a:rPr>
              <a:t> </a:t>
            </a:r>
            <a:r>
              <a:rPr kumimoji="0" lang="fr-BE" sz="2800" b="0" i="0" u="none" strike="noStrike" kern="1200" cap="none" spc="0" normalizeH="0" baseline="0" noProof="0" dirty="0" err="1" smtClean="0">
                <a:ln>
                  <a:noFill/>
                </a:ln>
                <a:effectLst/>
                <a:uLnTx/>
                <a:uFillTx/>
                <a:latin typeface="+mn-lt"/>
                <a:ea typeface="+mn-ea"/>
                <a:cs typeface="+mn-cs"/>
              </a:rPr>
              <a:t>encryption</a:t>
            </a:r>
            <a:r>
              <a:rPr kumimoji="0" lang="fr-BE" sz="2800" b="0" i="0" u="none" strike="noStrike" kern="1200" cap="none" spc="0" normalizeH="0" baseline="0" noProof="0" dirty="0" smtClean="0">
                <a:ln>
                  <a:noFill/>
                </a:ln>
                <a:effectLst/>
                <a:uLnTx/>
                <a:uFillTx/>
                <a:latin typeface="+mn-lt"/>
                <a:ea typeface="+mn-ea"/>
                <a:cs typeface="+mn-cs"/>
              </a:rPr>
              <a:t> + « </a:t>
            </a:r>
            <a:r>
              <a:rPr kumimoji="0" lang="fr-BE" sz="2800" b="0" i="0" u="none" strike="noStrike" kern="1200" cap="none" spc="0" normalizeH="0" baseline="0" noProof="0" dirty="0" err="1" smtClean="0">
                <a:ln>
                  <a:noFill/>
                </a:ln>
                <a:effectLst/>
                <a:uLnTx/>
                <a:uFillTx/>
                <a:latin typeface="+mn-lt"/>
                <a:ea typeface="+mn-ea"/>
                <a:cs typeface="+mn-cs"/>
              </a:rPr>
              <a:t>exercise</a:t>
            </a:r>
            <a:r>
              <a:rPr kumimoji="0" lang="fr-BE" sz="2800" b="0" i="0" u="none" strike="noStrike" kern="1200" cap="none" spc="0" normalizeH="0" baseline="0" noProof="0" dirty="0" smtClean="0">
                <a:ln>
                  <a:noFill/>
                </a:ln>
                <a:effectLst/>
                <a:uLnTx/>
                <a:uFillTx/>
                <a:latin typeface="+mn-lt"/>
                <a:ea typeface="+mn-ea"/>
                <a:cs typeface="+mn-cs"/>
              </a:rPr>
              <a:t> »</a:t>
            </a:r>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err="1" smtClean="0"/>
              <a:t>Symmetrical</a:t>
            </a:r>
            <a:r>
              <a:rPr lang="fr-BE" dirty="0" smtClean="0"/>
              <a:t> </a:t>
            </a:r>
            <a:r>
              <a:rPr lang="fr-BE" dirty="0" err="1" smtClean="0"/>
              <a:t>encryption</a:t>
            </a:r>
            <a:endParaRPr lang="fr-BE" dirty="0"/>
          </a:p>
        </p:txBody>
      </p:sp>
      <p:sp>
        <p:nvSpPr>
          <p:cNvPr id="3" name="Espace réservé du texte 2"/>
          <p:cNvSpPr>
            <a:spLocks noGrp="1"/>
          </p:cNvSpPr>
          <p:nvPr>
            <p:ph type="body" idx="1"/>
          </p:nvPr>
        </p:nvSpPr>
        <p:spPr>
          <a:xfrm>
            <a:off x="179512" y="1844824"/>
            <a:ext cx="3168352" cy="504056"/>
          </a:xfrm>
        </p:spPr>
        <p:txBody>
          <a:bodyPr>
            <a:noAutofit/>
          </a:bodyPr>
          <a:lstStyle/>
          <a:p>
            <a:pPr algn="r"/>
            <a:r>
              <a:rPr lang="fr-BE" sz="2800" dirty="0" err="1" smtClean="0"/>
              <a:t>Private</a:t>
            </a:r>
            <a:r>
              <a:rPr lang="fr-BE" sz="2800" dirty="0" smtClean="0"/>
              <a:t> </a:t>
            </a:r>
            <a:r>
              <a:rPr lang="fr-BE" sz="2800" dirty="0" err="1" smtClean="0"/>
              <a:t>key</a:t>
            </a:r>
            <a:r>
              <a:rPr lang="fr-BE" sz="2800" dirty="0" smtClean="0"/>
              <a:t> K</a:t>
            </a:r>
          </a:p>
          <a:p>
            <a:pPr algn="ctr"/>
            <a:endParaRPr lang="fr-BE" sz="2800" dirty="0" smtClean="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sp>
        <p:nvSpPr>
          <p:cNvPr id="14" name="Flèche vers le bas 13"/>
          <p:cNvSpPr/>
          <p:nvPr/>
        </p:nvSpPr>
        <p:spPr>
          <a:xfrm rot="1800000">
            <a:off x="5158658" y="2405125"/>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6" name="Flèche vers le bas 15"/>
          <p:cNvSpPr/>
          <p:nvPr/>
        </p:nvSpPr>
        <p:spPr>
          <a:xfrm>
            <a:off x="4247964" y="3573016"/>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7" name="Espace réservé du texte 2"/>
          <p:cNvSpPr txBox="1">
            <a:spLocks/>
          </p:cNvSpPr>
          <p:nvPr/>
        </p:nvSpPr>
        <p:spPr>
          <a:xfrm>
            <a:off x="1259632" y="2924944"/>
            <a:ext cx="6552728"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F(K,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character</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encrypted</a:t>
            </a:r>
            <a:r>
              <a:rPr kumimoji="0" lang="fr-BE" sz="2800" b="0" i="0" u="none" strike="noStrike" kern="1200" cap="none" spc="0" normalizeH="0" noProof="0" dirty="0" smtClean="0">
                <a:ln>
                  <a:noFill/>
                </a:ln>
                <a:solidFill>
                  <a:schemeClr val="tx2"/>
                </a:solidFill>
                <a:effectLst/>
                <a:uLnTx/>
                <a:uFillTx/>
                <a:latin typeface="+mn-lt"/>
                <a:ea typeface="+mn-ea"/>
                <a:cs typeface="+mn-cs"/>
              </a:rPr>
              <a:t> </a:t>
            </a:r>
            <a:r>
              <a:rPr kumimoji="0" lang="fr-BE" sz="2800" b="0" i="0" u="none" strike="noStrike" kern="1200" cap="none" spc="0" normalizeH="0" noProof="0" dirty="0" err="1" smtClean="0">
                <a:ln>
                  <a:noFill/>
                </a:ln>
                <a:solidFill>
                  <a:schemeClr val="tx2"/>
                </a:solidFill>
                <a:effectLst/>
                <a:uLnTx/>
                <a:uFillTx/>
                <a:latin typeface="+mn-lt"/>
                <a:ea typeface="+mn-ea"/>
                <a:cs typeface="+mn-cs"/>
              </a:rPr>
              <a:t>character</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18" name="Espace réservé du texte 2"/>
          <p:cNvSpPr txBox="1">
            <a:spLocks/>
          </p:cNvSpPr>
          <p:nvPr/>
        </p:nvSpPr>
        <p:spPr>
          <a:xfrm>
            <a:off x="1259632" y="4221088"/>
            <a:ext cx="6552728"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lang="fr-BE" sz="2800" dirty="0" err="1" smtClean="0">
                <a:solidFill>
                  <a:schemeClr val="tx2"/>
                </a:solidFill>
              </a:rPr>
              <a:t>Encrypted</a:t>
            </a:r>
            <a:r>
              <a:rPr lang="fr-BE" sz="2800" dirty="0" smtClean="0">
                <a:solidFill>
                  <a:schemeClr val="tx2"/>
                </a:solidFill>
              </a:rPr>
              <a:t> message</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21" name="Espace réservé du texte 2"/>
          <p:cNvSpPr txBox="1">
            <a:spLocks/>
          </p:cNvSpPr>
          <p:nvPr/>
        </p:nvSpPr>
        <p:spPr>
          <a:xfrm>
            <a:off x="5652120" y="1844824"/>
            <a:ext cx="3168352"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Message</a:t>
            </a: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22" name="Flèche vers le bas 21"/>
          <p:cNvSpPr/>
          <p:nvPr/>
        </p:nvSpPr>
        <p:spPr>
          <a:xfrm rot="19800000" flipH="1">
            <a:off x="3286450" y="2405125"/>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9" name="Espace réservé du texte 2"/>
          <p:cNvSpPr txBox="1">
            <a:spLocks/>
          </p:cNvSpPr>
          <p:nvPr/>
        </p:nvSpPr>
        <p:spPr>
          <a:xfrm>
            <a:off x="-756592" y="4221088"/>
            <a:ext cx="3168352" cy="504056"/>
          </a:xfrm>
          <a:prstGeom prst="rect">
            <a:avLst/>
          </a:prstGeom>
        </p:spPr>
        <p:txBody>
          <a:bodyPr vert="horz" anchor="t">
            <a:noAutofit/>
          </a:bodyPr>
          <a:lstStyle/>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Private</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key</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K</a:t>
            </a: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20" name="Flèche vers le bas 19"/>
          <p:cNvSpPr/>
          <p:nvPr/>
        </p:nvSpPr>
        <p:spPr>
          <a:xfrm rot="19800000" flipH="1">
            <a:off x="2278338" y="4925405"/>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3" name="Flèche vers le bas 22"/>
          <p:cNvSpPr/>
          <p:nvPr/>
        </p:nvSpPr>
        <p:spPr>
          <a:xfrm>
            <a:off x="4211960" y="4869160"/>
            <a:ext cx="648072"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4" name="Espace réservé du texte 2"/>
          <p:cNvSpPr txBox="1">
            <a:spLocks/>
          </p:cNvSpPr>
          <p:nvPr/>
        </p:nvSpPr>
        <p:spPr>
          <a:xfrm>
            <a:off x="-252536" y="5517232"/>
            <a:ext cx="8532440" cy="504056"/>
          </a:xfrm>
          <a:prstGeom prst="rect">
            <a:avLst/>
          </a:prstGeom>
        </p:spPr>
        <p:txBody>
          <a:bodyPr vert="horz" anchor="t">
            <a:noAutofit/>
          </a:bodyPr>
          <a:lstStyle/>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F(K,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enc</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character</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 « 1/F » =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decrypted</a:t>
            </a:r>
            <a:r>
              <a:rPr kumimoji="0" lang="fr-BE" sz="2800" b="0" i="0" u="none" strike="noStrike" kern="1200" cap="none" spc="0" normalizeH="0" noProof="0" dirty="0" smtClean="0">
                <a:ln>
                  <a:noFill/>
                </a:ln>
                <a:solidFill>
                  <a:schemeClr val="tx2"/>
                </a:solidFill>
                <a:effectLst/>
                <a:uLnTx/>
                <a:uFillTx/>
                <a:latin typeface="+mn-lt"/>
                <a:ea typeface="+mn-ea"/>
                <a:cs typeface="+mn-cs"/>
              </a:rPr>
              <a:t> </a:t>
            </a:r>
            <a:r>
              <a:rPr kumimoji="0" lang="fr-BE" sz="2800" b="0" i="0" u="none" strike="noStrike" kern="1200" cap="none" spc="0" normalizeH="0" noProof="0" dirty="0" err="1" smtClean="0">
                <a:ln>
                  <a:noFill/>
                </a:ln>
                <a:solidFill>
                  <a:schemeClr val="tx2"/>
                </a:solidFill>
                <a:effectLst/>
                <a:uLnTx/>
                <a:uFillTx/>
                <a:latin typeface="+mn-lt"/>
                <a:ea typeface="+mn-ea"/>
                <a:cs typeface="+mn-cs"/>
              </a:rPr>
              <a:t>character</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a:p>
            <a:pPr marL="374904" marR="0" lvl="0" indent="-342900" algn="ct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20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20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20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2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20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20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4" grpId="0" animBg="1"/>
      <p:bldP spid="16" grpId="0" animBg="1"/>
      <p:bldP spid="17" grpId="0"/>
      <p:bldP spid="18" grpId="0"/>
      <p:bldP spid="21" grpId="0"/>
      <p:bldP spid="22" grpId="0" animBg="1"/>
      <p:bldP spid="19" grpId="0"/>
      <p:bldP spid="20" grpId="0" animBg="1"/>
      <p:bldP spid="23" grpId="0" animBg="1"/>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616024" y="662853"/>
            <a:ext cx="7772400" cy="965947"/>
          </a:xfrm>
        </p:spPr>
        <p:txBody>
          <a:bodyPr/>
          <a:lstStyle/>
          <a:p>
            <a:r>
              <a:rPr lang="fr-BE" dirty="0" err="1" smtClean="0"/>
              <a:t>Symmetrical</a:t>
            </a:r>
            <a:r>
              <a:rPr lang="fr-BE" dirty="0" smtClean="0"/>
              <a:t> </a:t>
            </a:r>
            <a:r>
              <a:rPr lang="fr-BE" dirty="0" err="1" smtClean="0"/>
              <a:t>encryption</a:t>
            </a:r>
            <a:endParaRPr lang="fr-BE" dirty="0"/>
          </a:p>
        </p:txBody>
      </p:sp>
      <p:sp>
        <p:nvSpPr>
          <p:cNvPr id="3" name="Espace réservé du texte 2"/>
          <p:cNvSpPr>
            <a:spLocks noGrp="1"/>
          </p:cNvSpPr>
          <p:nvPr>
            <p:ph type="body" idx="1"/>
          </p:nvPr>
        </p:nvSpPr>
        <p:spPr>
          <a:xfrm>
            <a:off x="179512" y="2564904"/>
            <a:ext cx="4104456" cy="504056"/>
          </a:xfrm>
        </p:spPr>
        <p:txBody>
          <a:bodyPr>
            <a:noAutofit/>
          </a:bodyPr>
          <a:lstStyle/>
          <a:p>
            <a:pPr algn="r"/>
            <a:r>
              <a:rPr lang="fr-BE" sz="2800" dirty="0" err="1" smtClean="0"/>
              <a:t>Private</a:t>
            </a:r>
            <a:r>
              <a:rPr lang="fr-BE" sz="2800" dirty="0" smtClean="0"/>
              <a:t> </a:t>
            </a:r>
            <a:r>
              <a:rPr lang="fr-BE" sz="2800" dirty="0" err="1" smtClean="0"/>
              <a:t>key</a:t>
            </a:r>
            <a:r>
              <a:rPr lang="fr-BE" sz="2800" dirty="0" smtClean="0"/>
              <a:t> : a = 4, b = 2</a:t>
            </a:r>
          </a:p>
          <a:p>
            <a:pPr algn="ctr"/>
            <a:endParaRPr lang="fr-BE" sz="2800" dirty="0" smtClean="0"/>
          </a:p>
        </p:txBody>
      </p:sp>
      <p:cxnSp>
        <p:nvCxnSpPr>
          <p:cNvPr id="9" name="Connecteur droit 8"/>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Arc 10"/>
          <p:cNvSpPr/>
          <p:nvPr/>
        </p:nvSpPr>
        <p:spPr>
          <a:xfrm rot="12086623">
            <a:off x="590581" y="-186424"/>
            <a:ext cx="864096" cy="836712"/>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2" name="Arc 11"/>
          <p:cNvSpPr/>
          <p:nvPr/>
        </p:nvSpPr>
        <p:spPr>
          <a:xfrm rot="2909889">
            <a:off x="93876" y="-21798"/>
            <a:ext cx="504056" cy="1152128"/>
          </a:xfrm>
          <a:prstGeom prst="arc">
            <a:avLst>
              <a:gd name="adj1" fmla="val 1657837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3" name="Arc 12"/>
          <p:cNvSpPr/>
          <p:nvPr/>
        </p:nvSpPr>
        <p:spPr>
          <a:xfrm rot="12086623">
            <a:off x="662590" y="-128992"/>
            <a:ext cx="864096" cy="836712"/>
          </a:xfrm>
          <a:prstGeom prst="arc">
            <a:avLst>
              <a:gd name="adj1" fmla="val 170328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BE"/>
          </a:p>
        </p:txBody>
      </p:sp>
      <p:sp>
        <p:nvSpPr>
          <p:cNvPr id="15" name="ZoneTexte 14"/>
          <p:cNvSpPr txBox="1"/>
          <p:nvPr/>
        </p:nvSpPr>
        <p:spPr>
          <a:xfrm>
            <a:off x="971600" y="188640"/>
            <a:ext cx="7818238" cy="369332"/>
          </a:xfrm>
          <a:prstGeom prst="rect">
            <a:avLst/>
          </a:prstGeom>
          <a:noFill/>
        </p:spPr>
        <p:txBody>
          <a:bodyPr wrap="square" rtlCol="0">
            <a:spAutoFit/>
          </a:bodyPr>
          <a:lstStyle/>
          <a:p>
            <a:pPr algn="r"/>
            <a:r>
              <a:rPr lang="fr-BE" dirty="0" smtClean="0"/>
              <a:t>« </a:t>
            </a:r>
            <a:r>
              <a:rPr lang="fr-BE" dirty="0" err="1" smtClean="0"/>
              <a:t>Manual</a:t>
            </a:r>
            <a:r>
              <a:rPr lang="fr-BE" dirty="0" smtClean="0"/>
              <a:t> » </a:t>
            </a:r>
            <a:r>
              <a:rPr lang="fr-BE" dirty="0" err="1" smtClean="0"/>
              <a:t>cryptology</a:t>
            </a:r>
            <a:r>
              <a:rPr lang="fr-BE" dirty="0" smtClean="0"/>
              <a:t>     |     </a:t>
            </a:r>
            <a:r>
              <a:rPr lang="fr-BE" dirty="0" err="1" smtClean="0"/>
              <a:t>Cryptology</a:t>
            </a:r>
            <a:r>
              <a:rPr lang="fr-BE" dirty="0" smtClean="0"/>
              <a:t> &amp; computers - 2010</a:t>
            </a:r>
            <a:endParaRPr lang="fr-BE" dirty="0"/>
          </a:p>
        </p:txBody>
      </p:sp>
      <p:sp>
        <p:nvSpPr>
          <p:cNvPr id="17" name="Espace réservé du texte 2"/>
          <p:cNvSpPr txBox="1">
            <a:spLocks/>
          </p:cNvSpPr>
          <p:nvPr/>
        </p:nvSpPr>
        <p:spPr>
          <a:xfrm>
            <a:off x="683568" y="3068960"/>
            <a:ext cx="7776864"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b="0" i="0" u="none" strike="noStrike" kern="1200" cap="none" spc="0" normalizeH="0" baseline="0" noProof="0" dirty="0" err="1" smtClean="0">
                <a:ln>
                  <a:noFill/>
                </a:ln>
                <a:solidFill>
                  <a:schemeClr val="tx2"/>
                </a:solidFill>
                <a:effectLst/>
                <a:uLnTx/>
                <a:uFillTx/>
                <a:latin typeface="Courier New" pitchFamily="49" charset="0"/>
                <a:cs typeface="Courier New" pitchFamily="49" charset="0"/>
              </a:rPr>
              <a:t>Encrypt</a:t>
            </a:r>
            <a:r>
              <a:rPr kumimoji="0" lang="fr-BE" b="0" i="0" u="none" strike="noStrike" kern="1200" cap="none" spc="0" normalizeH="0" baseline="0" noProof="0" dirty="0" smtClean="0">
                <a:ln>
                  <a:noFill/>
                </a:ln>
                <a:solidFill>
                  <a:schemeClr val="tx2"/>
                </a:solidFill>
                <a:effectLst/>
                <a:uLnTx/>
                <a:uFillTx/>
                <a:latin typeface="Courier New" pitchFamily="49" charset="0"/>
                <a:cs typeface="Courier New" pitchFamily="49" charset="0"/>
              </a:rPr>
              <a:t>(‘H’, 4, 2) = 4 * [H] +</a:t>
            </a:r>
            <a:r>
              <a:rPr kumimoji="0" lang="fr-BE" b="0" i="0" u="none" strike="noStrike" kern="1200" cap="none" spc="0" normalizeH="0" noProof="0" dirty="0" smtClean="0">
                <a:ln>
                  <a:noFill/>
                </a:ln>
                <a:solidFill>
                  <a:schemeClr val="tx2"/>
                </a:solidFill>
                <a:effectLst/>
                <a:uLnTx/>
                <a:uFillTx/>
                <a:latin typeface="Courier New" pitchFamily="49" charset="0"/>
                <a:cs typeface="Courier New" pitchFamily="49" charset="0"/>
              </a:rPr>
              <a:t> 2 =</a:t>
            </a:r>
            <a:r>
              <a:rPr lang="fr-BE" dirty="0" smtClean="0">
                <a:solidFill>
                  <a:schemeClr val="tx2"/>
                </a:solidFill>
                <a:latin typeface="Courier New" pitchFamily="49" charset="0"/>
                <a:cs typeface="Courier New" pitchFamily="49" charset="0"/>
              </a:rPr>
              <a:t> 30%27 = 3 = [D]</a:t>
            </a:r>
            <a:endParaRPr kumimoji="0" lang="fr-BE" b="0" i="0" u="none" strike="noStrike" kern="1200" cap="none" spc="0" normalizeH="0" baseline="0" noProof="0" dirty="0" smtClean="0">
              <a:ln>
                <a:noFill/>
              </a:ln>
              <a:solidFill>
                <a:schemeClr val="tx2"/>
              </a:solidFill>
              <a:effectLst/>
              <a:uLnTx/>
              <a:uFillTx/>
              <a:latin typeface="Courier New" pitchFamily="49" charset="0"/>
              <a:cs typeface="Courier New" pitchFamily="49" charset="0"/>
            </a:endParaRPr>
          </a:p>
        </p:txBody>
      </p:sp>
      <p:sp>
        <p:nvSpPr>
          <p:cNvPr id="21" name="Espace réservé du texte 2"/>
          <p:cNvSpPr txBox="1">
            <a:spLocks/>
          </p:cNvSpPr>
          <p:nvPr/>
        </p:nvSpPr>
        <p:spPr>
          <a:xfrm>
            <a:off x="3851920" y="2564904"/>
            <a:ext cx="4464496" cy="504056"/>
          </a:xfrm>
          <a:prstGeom prst="rect">
            <a:avLst/>
          </a:prstGeom>
        </p:spPr>
        <p:txBody>
          <a:bodyPr vert="horz" anchor="t">
            <a:noAutofit/>
          </a:bodyPr>
          <a:lstStyle/>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Message :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Hello_world</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a:p>
            <a:pPr marL="374904" marR="0" lvl="0" indent="-342900" algn="r" defTabSz="914400" rtl="0" eaLnBrk="1" fontAlgn="auto" latinLnBrk="0" hangingPunct="1">
              <a:lnSpc>
                <a:spcPct val="100000"/>
              </a:lnSpc>
              <a:spcBef>
                <a:spcPts val="700"/>
              </a:spcBef>
              <a:spcAft>
                <a:spcPts val="0"/>
              </a:spcAft>
              <a:buClrTx/>
              <a:buSzPct val="95000"/>
              <a:buFont typeface="Wingdings"/>
              <a:buNone/>
              <a:tabLst/>
              <a:defRPr/>
            </a:pP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graphicFrame>
        <p:nvGraphicFramePr>
          <p:cNvPr id="26" name="Tableau 25"/>
          <p:cNvGraphicFramePr>
            <a:graphicFrameLocks noGrp="1"/>
          </p:cNvGraphicFramePr>
          <p:nvPr/>
        </p:nvGraphicFramePr>
        <p:xfrm>
          <a:off x="388609" y="1751216"/>
          <a:ext cx="8366782" cy="741680"/>
        </p:xfrm>
        <a:graphic>
          <a:graphicData uri="http://schemas.openxmlformats.org/drawingml/2006/table">
            <a:tbl>
              <a:tblPr firstRow="1" bandRow="1">
                <a:tableStyleId>{5C22544A-7EE6-4342-B048-85BDC9FD1C3A}</a:tableStyleId>
              </a:tblPr>
              <a:tblGrid>
                <a:gridCol w="432048"/>
                <a:gridCol w="432048"/>
                <a:gridCol w="432048"/>
                <a:gridCol w="432048"/>
                <a:gridCol w="473592"/>
                <a:gridCol w="440357"/>
                <a:gridCol w="440357"/>
                <a:gridCol w="440357"/>
                <a:gridCol w="440357"/>
                <a:gridCol w="440357"/>
                <a:gridCol w="440357"/>
                <a:gridCol w="440357"/>
                <a:gridCol w="440357"/>
                <a:gridCol w="440357"/>
                <a:gridCol w="440357"/>
                <a:gridCol w="440357"/>
                <a:gridCol w="440357"/>
                <a:gridCol w="440357"/>
                <a:gridCol w="440357"/>
              </a:tblGrid>
              <a:tr h="370840">
                <a:tc>
                  <a:txBody>
                    <a:bodyPr/>
                    <a:lstStyle/>
                    <a:p>
                      <a:pPr algn="ctr"/>
                      <a:r>
                        <a:rPr lang="fr-BE" sz="1600" dirty="0" smtClean="0"/>
                        <a:t>A</a:t>
                      </a:r>
                      <a:endParaRPr lang="fr-BE" sz="1600" dirty="0"/>
                    </a:p>
                  </a:txBody>
                  <a:tcPr/>
                </a:tc>
                <a:tc>
                  <a:txBody>
                    <a:bodyPr/>
                    <a:lstStyle/>
                    <a:p>
                      <a:pPr algn="ctr"/>
                      <a:r>
                        <a:rPr lang="fr-BE" sz="1600" dirty="0" smtClean="0"/>
                        <a:t>B</a:t>
                      </a:r>
                      <a:endParaRPr lang="fr-BE" sz="1600" dirty="0"/>
                    </a:p>
                  </a:txBody>
                  <a:tcPr/>
                </a:tc>
                <a:tc>
                  <a:txBody>
                    <a:bodyPr/>
                    <a:lstStyle/>
                    <a:p>
                      <a:pPr algn="ctr"/>
                      <a:r>
                        <a:rPr lang="fr-BE" sz="1600" dirty="0" smtClean="0"/>
                        <a:t>C</a:t>
                      </a:r>
                      <a:endParaRPr lang="fr-BE" sz="1600" dirty="0"/>
                    </a:p>
                  </a:txBody>
                  <a:tcPr/>
                </a:tc>
                <a:tc>
                  <a:txBody>
                    <a:bodyPr/>
                    <a:lstStyle/>
                    <a:p>
                      <a:pPr algn="ctr"/>
                      <a:r>
                        <a:rPr lang="fr-BE" sz="1600" dirty="0" smtClean="0"/>
                        <a:t>D</a:t>
                      </a:r>
                      <a:endParaRPr lang="fr-BE" sz="1600" dirty="0"/>
                    </a:p>
                  </a:txBody>
                  <a:tcPr/>
                </a:tc>
                <a:tc>
                  <a:txBody>
                    <a:bodyPr/>
                    <a:lstStyle/>
                    <a:p>
                      <a:pPr algn="ctr"/>
                      <a:r>
                        <a:rPr lang="fr-BE" sz="1600" dirty="0" smtClean="0"/>
                        <a:t>E</a:t>
                      </a:r>
                      <a:endParaRPr lang="fr-BE" sz="1600" dirty="0"/>
                    </a:p>
                  </a:txBody>
                  <a:tcPr/>
                </a:tc>
                <a:tc>
                  <a:txBody>
                    <a:bodyPr/>
                    <a:lstStyle/>
                    <a:p>
                      <a:pPr algn="ctr"/>
                      <a:r>
                        <a:rPr lang="fr-BE" sz="1600" dirty="0" smtClean="0"/>
                        <a:t>F</a:t>
                      </a:r>
                      <a:endParaRPr lang="fr-BE" sz="1600" dirty="0"/>
                    </a:p>
                  </a:txBody>
                  <a:tcPr/>
                </a:tc>
                <a:tc>
                  <a:txBody>
                    <a:bodyPr/>
                    <a:lstStyle/>
                    <a:p>
                      <a:pPr algn="ctr"/>
                      <a:r>
                        <a:rPr lang="fr-BE" sz="1600" dirty="0" smtClean="0"/>
                        <a:t>G</a:t>
                      </a:r>
                      <a:endParaRPr lang="fr-BE" sz="1600" dirty="0"/>
                    </a:p>
                  </a:txBody>
                  <a:tcPr/>
                </a:tc>
                <a:tc>
                  <a:txBody>
                    <a:bodyPr/>
                    <a:lstStyle/>
                    <a:p>
                      <a:pPr algn="ctr"/>
                      <a:r>
                        <a:rPr lang="fr-BE" sz="1600" dirty="0" smtClean="0"/>
                        <a:t>H</a:t>
                      </a:r>
                      <a:endParaRPr lang="fr-BE" sz="1600" dirty="0"/>
                    </a:p>
                  </a:txBody>
                  <a:tcPr/>
                </a:tc>
                <a:tc>
                  <a:txBody>
                    <a:bodyPr/>
                    <a:lstStyle/>
                    <a:p>
                      <a:pPr algn="ctr"/>
                      <a:r>
                        <a:rPr lang="fr-BE" sz="1600" dirty="0" smtClean="0"/>
                        <a:t>I</a:t>
                      </a:r>
                      <a:endParaRPr lang="fr-BE" sz="1600" dirty="0"/>
                    </a:p>
                  </a:txBody>
                  <a:tcPr/>
                </a:tc>
                <a:tc>
                  <a:txBody>
                    <a:bodyPr/>
                    <a:lstStyle/>
                    <a:p>
                      <a:pPr algn="ctr"/>
                      <a:r>
                        <a:rPr lang="fr-BE" sz="1600" dirty="0" smtClean="0"/>
                        <a:t>J</a:t>
                      </a:r>
                      <a:endParaRPr lang="fr-BE" sz="1600" dirty="0"/>
                    </a:p>
                  </a:txBody>
                  <a:tcPr/>
                </a:tc>
                <a:tc>
                  <a:txBody>
                    <a:bodyPr/>
                    <a:lstStyle/>
                    <a:p>
                      <a:pPr algn="ctr"/>
                      <a:r>
                        <a:rPr lang="fr-BE" sz="1600" dirty="0" smtClean="0"/>
                        <a:t>K</a:t>
                      </a:r>
                      <a:endParaRPr lang="fr-BE" sz="1600" dirty="0"/>
                    </a:p>
                  </a:txBody>
                  <a:tcPr/>
                </a:tc>
                <a:tc>
                  <a:txBody>
                    <a:bodyPr/>
                    <a:lstStyle/>
                    <a:p>
                      <a:pPr algn="ctr"/>
                      <a:r>
                        <a:rPr lang="fr-BE" sz="1600" dirty="0" smtClean="0"/>
                        <a:t>L</a:t>
                      </a:r>
                      <a:endParaRPr lang="fr-BE" sz="1600" dirty="0"/>
                    </a:p>
                  </a:txBody>
                  <a:tcPr/>
                </a:tc>
                <a:tc>
                  <a:txBody>
                    <a:bodyPr/>
                    <a:lstStyle/>
                    <a:p>
                      <a:pPr algn="ctr"/>
                      <a:r>
                        <a:rPr lang="fr-BE" sz="1600" dirty="0" smtClean="0"/>
                        <a:t>M</a:t>
                      </a:r>
                      <a:endParaRPr lang="fr-BE" sz="1600" dirty="0"/>
                    </a:p>
                  </a:txBody>
                  <a:tcPr/>
                </a:tc>
                <a:tc>
                  <a:txBody>
                    <a:bodyPr/>
                    <a:lstStyle/>
                    <a:p>
                      <a:pPr algn="ctr"/>
                      <a:r>
                        <a:rPr lang="fr-BE" sz="1600" dirty="0" smtClean="0"/>
                        <a:t>N</a:t>
                      </a:r>
                      <a:endParaRPr lang="fr-BE" sz="1600" dirty="0"/>
                    </a:p>
                  </a:txBody>
                  <a:tcPr/>
                </a:tc>
                <a:tc>
                  <a:txBody>
                    <a:bodyPr/>
                    <a:lstStyle/>
                    <a:p>
                      <a:pPr algn="ctr"/>
                      <a:r>
                        <a:rPr lang="fr-BE" sz="1600" dirty="0" smtClean="0"/>
                        <a:t>O</a:t>
                      </a:r>
                      <a:endParaRPr lang="fr-BE" sz="1600" dirty="0"/>
                    </a:p>
                  </a:txBody>
                  <a:tcPr/>
                </a:tc>
                <a:tc>
                  <a:txBody>
                    <a:bodyPr/>
                    <a:lstStyle/>
                    <a:p>
                      <a:pPr algn="ctr"/>
                      <a:r>
                        <a:rPr lang="fr-BE" sz="1600" dirty="0" smtClean="0"/>
                        <a:t>…</a:t>
                      </a:r>
                      <a:endParaRPr lang="fr-BE" sz="1600" dirty="0"/>
                    </a:p>
                  </a:txBody>
                  <a:tcPr/>
                </a:tc>
                <a:tc>
                  <a:txBody>
                    <a:bodyPr/>
                    <a:lstStyle/>
                    <a:p>
                      <a:pPr algn="ctr"/>
                      <a:r>
                        <a:rPr lang="fr-BE" sz="1600" dirty="0" smtClean="0"/>
                        <a:t>Y</a:t>
                      </a:r>
                      <a:endParaRPr lang="fr-BE" sz="1600" dirty="0"/>
                    </a:p>
                  </a:txBody>
                  <a:tcPr/>
                </a:tc>
                <a:tc>
                  <a:txBody>
                    <a:bodyPr/>
                    <a:lstStyle/>
                    <a:p>
                      <a:pPr algn="ctr"/>
                      <a:r>
                        <a:rPr lang="fr-BE" sz="1600" dirty="0" smtClean="0"/>
                        <a:t>Z</a:t>
                      </a:r>
                      <a:endParaRPr lang="fr-BE" sz="1600" dirty="0"/>
                    </a:p>
                  </a:txBody>
                  <a:tcPr/>
                </a:tc>
                <a:tc>
                  <a:txBody>
                    <a:bodyPr/>
                    <a:lstStyle/>
                    <a:p>
                      <a:pPr algn="ctr"/>
                      <a:r>
                        <a:rPr lang="fr-BE" sz="1600" dirty="0" smtClean="0"/>
                        <a:t>_</a:t>
                      </a:r>
                      <a:endParaRPr lang="fr-BE" sz="1600" dirty="0"/>
                    </a:p>
                  </a:txBody>
                  <a:tcPr/>
                </a:tc>
              </a:tr>
              <a:tr h="370840">
                <a:tc>
                  <a:txBody>
                    <a:bodyPr/>
                    <a:lstStyle/>
                    <a:p>
                      <a:pPr algn="ctr"/>
                      <a:r>
                        <a:rPr lang="fr-BE" sz="1600" dirty="0" smtClean="0"/>
                        <a:t>0</a:t>
                      </a:r>
                      <a:endParaRPr lang="fr-BE" sz="1600" dirty="0"/>
                    </a:p>
                  </a:txBody>
                  <a:tcPr/>
                </a:tc>
                <a:tc>
                  <a:txBody>
                    <a:bodyPr/>
                    <a:lstStyle/>
                    <a:p>
                      <a:pPr algn="ctr"/>
                      <a:r>
                        <a:rPr lang="fr-BE" sz="1600" dirty="0" smtClean="0"/>
                        <a:t>1</a:t>
                      </a:r>
                      <a:endParaRPr lang="fr-BE" sz="1600" dirty="0"/>
                    </a:p>
                  </a:txBody>
                  <a:tcPr/>
                </a:tc>
                <a:tc>
                  <a:txBody>
                    <a:bodyPr/>
                    <a:lstStyle/>
                    <a:p>
                      <a:pPr algn="ctr"/>
                      <a:r>
                        <a:rPr lang="fr-BE" sz="1600" dirty="0" smtClean="0"/>
                        <a:t>2</a:t>
                      </a:r>
                      <a:endParaRPr lang="fr-BE" sz="1600" dirty="0"/>
                    </a:p>
                  </a:txBody>
                  <a:tcPr/>
                </a:tc>
                <a:tc>
                  <a:txBody>
                    <a:bodyPr/>
                    <a:lstStyle/>
                    <a:p>
                      <a:pPr algn="ctr"/>
                      <a:r>
                        <a:rPr lang="fr-BE" sz="1600" dirty="0" smtClean="0"/>
                        <a:t>3</a:t>
                      </a:r>
                      <a:endParaRPr lang="fr-BE" sz="1600" dirty="0"/>
                    </a:p>
                  </a:txBody>
                  <a:tcPr/>
                </a:tc>
                <a:tc>
                  <a:txBody>
                    <a:bodyPr/>
                    <a:lstStyle/>
                    <a:p>
                      <a:pPr algn="ctr"/>
                      <a:r>
                        <a:rPr lang="fr-BE" sz="1600" dirty="0" smtClean="0"/>
                        <a:t>4</a:t>
                      </a:r>
                      <a:endParaRPr lang="fr-BE" sz="1600" dirty="0"/>
                    </a:p>
                  </a:txBody>
                  <a:tcPr/>
                </a:tc>
                <a:tc>
                  <a:txBody>
                    <a:bodyPr/>
                    <a:lstStyle/>
                    <a:p>
                      <a:pPr algn="ctr"/>
                      <a:r>
                        <a:rPr lang="fr-BE" sz="1600" dirty="0" smtClean="0"/>
                        <a:t>5</a:t>
                      </a:r>
                      <a:endParaRPr lang="fr-BE" sz="1600" dirty="0"/>
                    </a:p>
                  </a:txBody>
                  <a:tcPr/>
                </a:tc>
                <a:tc>
                  <a:txBody>
                    <a:bodyPr/>
                    <a:lstStyle/>
                    <a:p>
                      <a:pPr algn="ctr"/>
                      <a:r>
                        <a:rPr lang="fr-BE" sz="1600" dirty="0" smtClean="0"/>
                        <a:t>6</a:t>
                      </a:r>
                      <a:endParaRPr lang="fr-BE" sz="1600" dirty="0"/>
                    </a:p>
                  </a:txBody>
                  <a:tcPr/>
                </a:tc>
                <a:tc>
                  <a:txBody>
                    <a:bodyPr/>
                    <a:lstStyle/>
                    <a:p>
                      <a:pPr algn="ctr"/>
                      <a:r>
                        <a:rPr lang="fr-BE" sz="1600" dirty="0" smtClean="0"/>
                        <a:t>7</a:t>
                      </a:r>
                      <a:endParaRPr lang="fr-BE" sz="1600" dirty="0"/>
                    </a:p>
                  </a:txBody>
                  <a:tcPr/>
                </a:tc>
                <a:tc>
                  <a:txBody>
                    <a:bodyPr/>
                    <a:lstStyle/>
                    <a:p>
                      <a:pPr algn="ctr"/>
                      <a:r>
                        <a:rPr lang="fr-BE" sz="1600" dirty="0" smtClean="0"/>
                        <a:t>8</a:t>
                      </a:r>
                      <a:endParaRPr lang="fr-BE" sz="1600" dirty="0"/>
                    </a:p>
                  </a:txBody>
                  <a:tcPr/>
                </a:tc>
                <a:tc>
                  <a:txBody>
                    <a:bodyPr/>
                    <a:lstStyle/>
                    <a:p>
                      <a:pPr algn="ctr"/>
                      <a:r>
                        <a:rPr lang="fr-BE" sz="1600" dirty="0" smtClean="0"/>
                        <a:t>9</a:t>
                      </a:r>
                      <a:endParaRPr lang="fr-BE" sz="1600" dirty="0"/>
                    </a:p>
                  </a:txBody>
                  <a:tcPr/>
                </a:tc>
                <a:tc>
                  <a:txBody>
                    <a:bodyPr/>
                    <a:lstStyle/>
                    <a:p>
                      <a:pPr algn="ctr"/>
                      <a:r>
                        <a:rPr lang="fr-BE" sz="1600" dirty="0" smtClean="0"/>
                        <a:t>10</a:t>
                      </a:r>
                      <a:endParaRPr lang="fr-BE" sz="1600" dirty="0"/>
                    </a:p>
                  </a:txBody>
                  <a:tcPr/>
                </a:tc>
                <a:tc>
                  <a:txBody>
                    <a:bodyPr/>
                    <a:lstStyle/>
                    <a:p>
                      <a:pPr algn="ctr"/>
                      <a:r>
                        <a:rPr lang="fr-BE" sz="1600" dirty="0" smtClean="0"/>
                        <a:t>11</a:t>
                      </a:r>
                      <a:endParaRPr lang="fr-BE" sz="1600" dirty="0"/>
                    </a:p>
                  </a:txBody>
                  <a:tcPr/>
                </a:tc>
                <a:tc>
                  <a:txBody>
                    <a:bodyPr/>
                    <a:lstStyle/>
                    <a:p>
                      <a:pPr algn="ctr"/>
                      <a:r>
                        <a:rPr lang="fr-BE" sz="1600" dirty="0" smtClean="0"/>
                        <a:t>12</a:t>
                      </a:r>
                      <a:endParaRPr lang="fr-BE" sz="1600" dirty="0"/>
                    </a:p>
                  </a:txBody>
                  <a:tcPr/>
                </a:tc>
                <a:tc>
                  <a:txBody>
                    <a:bodyPr/>
                    <a:lstStyle/>
                    <a:p>
                      <a:pPr algn="ctr"/>
                      <a:r>
                        <a:rPr lang="fr-BE" sz="1600" dirty="0" smtClean="0"/>
                        <a:t>13</a:t>
                      </a:r>
                      <a:endParaRPr lang="fr-BE" sz="1600" dirty="0"/>
                    </a:p>
                  </a:txBody>
                  <a:tcPr/>
                </a:tc>
                <a:tc>
                  <a:txBody>
                    <a:bodyPr/>
                    <a:lstStyle/>
                    <a:p>
                      <a:pPr algn="ctr"/>
                      <a:r>
                        <a:rPr lang="fr-BE" sz="1600" dirty="0" smtClean="0"/>
                        <a:t>14</a:t>
                      </a:r>
                      <a:endParaRPr lang="fr-BE" sz="1600" dirty="0"/>
                    </a:p>
                  </a:txBody>
                  <a:tcPr/>
                </a:tc>
                <a:tc>
                  <a:txBody>
                    <a:bodyPr/>
                    <a:lstStyle/>
                    <a:p>
                      <a:pPr algn="ctr"/>
                      <a:r>
                        <a:rPr lang="fr-BE" sz="1600" dirty="0" smtClean="0"/>
                        <a:t>…</a:t>
                      </a:r>
                      <a:endParaRPr lang="fr-BE" sz="1600" dirty="0"/>
                    </a:p>
                  </a:txBody>
                  <a:tcPr/>
                </a:tc>
                <a:tc>
                  <a:txBody>
                    <a:bodyPr/>
                    <a:lstStyle/>
                    <a:p>
                      <a:pPr algn="ctr"/>
                      <a:r>
                        <a:rPr lang="fr-BE" sz="1600" dirty="0" smtClean="0"/>
                        <a:t>24</a:t>
                      </a:r>
                      <a:endParaRPr lang="fr-BE" sz="1600" dirty="0"/>
                    </a:p>
                  </a:txBody>
                  <a:tcPr/>
                </a:tc>
                <a:tc>
                  <a:txBody>
                    <a:bodyPr/>
                    <a:lstStyle/>
                    <a:p>
                      <a:pPr algn="ctr"/>
                      <a:r>
                        <a:rPr lang="fr-BE" sz="1600" dirty="0" smtClean="0"/>
                        <a:t>25</a:t>
                      </a:r>
                      <a:endParaRPr lang="fr-BE" sz="1600" dirty="0"/>
                    </a:p>
                  </a:txBody>
                  <a:tcPr/>
                </a:tc>
                <a:tc>
                  <a:txBody>
                    <a:bodyPr/>
                    <a:lstStyle/>
                    <a:p>
                      <a:pPr algn="ctr"/>
                      <a:r>
                        <a:rPr lang="fr-BE" sz="1600" dirty="0" smtClean="0"/>
                        <a:t>26</a:t>
                      </a:r>
                      <a:endParaRPr lang="fr-BE" sz="1600" dirty="0"/>
                    </a:p>
                  </a:txBody>
                  <a:tcPr/>
                </a:tc>
              </a:tr>
            </a:tbl>
          </a:graphicData>
        </a:graphic>
      </p:graphicFrame>
      <p:sp>
        <p:nvSpPr>
          <p:cNvPr id="29" name="Espace réservé du texte 2"/>
          <p:cNvSpPr txBox="1">
            <a:spLocks/>
          </p:cNvSpPr>
          <p:nvPr/>
        </p:nvSpPr>
        <p:spPr>
          <a:xfrm>
            <a:off x="683568" y="3429000"/>
            <a:ext cx="7776864"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b="0" i="0" u="none" strike="noStrike" kern="1200" cap="none" spc="0" normalizeH="0" baseline="0" noProof="0" dirty="0" err="1" smtClean="0">
                <a:ln>
                  <a:noFill/>
                </a:ln>
                <a:solidFill>
                  <a:schemeClr val="tx2"/>
                </a:solidFill>
                <a:effectLst/>
                <a:uLnTx/>
                <a:uFillTx/>
                <a:latin typeface="Courier New" pitchFamily="49" charset="0"/>
                <a:cs typeface="Courier New" pitchFamily="49" charset="0"/>
              </a:rPr>
              <a:t>Encrypt</a:t>
            </a:r>
            <a:r>
              <a:rPr kumimoji="0" lang="fr-BE" b="0" i="0" u="none" strike="noStrike" kern="1200" cap="none" spc="0" normalizeH="0" baseline="0" noProof="0" dirty="0" smtClean="0">
                <a:ln>
                  <a:noFill/>
                </a:ln>
                <a:solidFill>
                  <a:schemeClr val="tx2"/>
                </a:solidFill>
                <a:effectLst/>
                <a:uLnTx/>
                <a:uFillTx/>
                <a:latin typeface="Courier New" pitchFamily="49" charset="0"/>
                <a:cs typeface="Courier New" pitchFamily="49" charset="0"/>
              </a:rPr>
              <a:t>(‘E’, 4, 2) = 4 * [E] +</a:t>
            </a:r>
            <a:r>
              <a:rPr kumimoji="0" lang="fr-BE" b="0" i="0" u="none" strike="noStrike" kern="1200" cap="none" spc="0" normalizeH="0" noProof="0" dirty="0" smtClean="0">
                <a:ln>
                  <a:noFill/>
                </a:ln>
                <a:solidFill>
                  <a:schemeClr val="tx2"/>
                </a:solidFill>
                <a:effectLst/>
                <a:uLnTx/>
                <a:uFillTx/>
                <a:latin typeface="Courier New" pitchFamily="49" charset="0"/>
                <a:cs typeface="Courier New" pitchFamily="49" charset="0"/>
              </a:rPr>
              <a:t> 2 =</a:t>
            </a:r>
            <a:r>
              <a:rPr lang="fr-BE" dirty="0" smtClean="0">
                <a:solidFill>
                  <a:schemeClr val="tx2"/>
                </a:solidFill>
                <a:latin typeface="Courier New" pitchFamily="49" charset="0"/>
                <a:cs typeface="Courier New" pitchFamily="49" charset="0"/>
              </a:rPr>
              <a:t> 18%27 = 18 = [S]</a:t>
            </a:r>
            <a:endParaRPr kumimoji="0" lang="fr-BE" b="0" i="0" u="none" strike="noStrike" kern="1200" cap="none" spc="0" normalizeH="0" baseline="0" noProof="0" dirty="0" smtClean="0">
              <a:ln>
                <a:noFill/>
              </a:ln>
              <a:solidFill>
                <a:schemeClr val="tx2"/>
              </a:solidFill>
              <a:effectLst/>
              <a:uLnTx/>
              <a:uFillTx/>
              <a:latin typeface="Courier New" pitchFamily="49" charset="0"/>
              <a:cs typeface="Courier New" pitchFamily="49" charset="0"/>
            </a:endParaRPr>
          </a:p>
        </p:txBody>
      </p:sp>
      <p:sp>
        <p:nvSpPr>
          <p:cNvPr id="30" name="Espace réservé du texte 2"/>
          <p:cNvSpPr txBox="1">
            <a:spLocks/>
          </p:cNvSpPr>
          <p:nvPr/>
        </p:nvSpPr>
        <p:spPr>
          <a:xfrm>
            <a:off x="683568" y="3789040"/>
            <a:ext cx="7776864"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Your</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turn</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a:t>
            </a:r>
            <a:r>
              <a:rPr kumimoji="0" lang="fr-BE" b="0" i="0" u="none" strike="noStrike" kern="1200" cap="none" spc="0" normalizeH="0" baseline="0" noProof="0" dirty="0" err="1" smtClean="0">
                <a:ln>
                  <a:noFill/>
                </a:ln>
                <a:solidFill>
                  <a:schemeClr val="tx2"/>
                </a:solidFill>
                <a:effectLst/>
                <a:uLnTx/>
                <a:uFillTx/>
                <a:latin typeface="Courier New" pitchFamily="49" charset="0"/>
                <a:cs typeface="Courier New" pitchFamily="49" charset="0"/>
              </a:rPr>
              <a:t>Encrypt</a:t>
            </a:r>
            <a:r>
              <a:rPr kumimoji="0" lang="fr-BE" b="0" i="0" u="none" strike="noStrike" kern="1200" cap="none" spc="0" normalizeH="0" baseline="0" noProof="0" dirty="0" smtClean="0">
                <a:ln>
                  <a:noFill/>
                </a:ln>
                <a:solidFill>
                  <a:schemeClr val="tx2"/>
                </a:solidFill>
                <a:effectLst/>
                <a:uLnTx/>
                <a:uFillTx/>
                <a:latin typeface="Courier New" pitchFamily="49" charset="0"/>
                <a:cs typeface="Courier New" pitchFamily="49" charset="0"/>
              </a:rPr>
              <a:t>(‘L’, 4, 2) = 4 * [L] +</a:t>
            </a:r>
            <a:r>
              <a:rPr kumimoji="0" lang="fr-BE" b="0" i="0" u="none" strike="noStrike" kern="1200" cap="none" spc="0" normalizeH="0" noProof="0" dirty="0" smtClean="0">
                <a:ln>
                  <a:noFill/>
                </a:ln>
                <a:solidFill>
                  <a:schemeClr val="tx2"/>
                </a:solidFill>
                <a:effectLst/>
                <a:uLnTx/>
                <a:uFillTx/>
                <a:latin typeface="Courier New" pitchFamily="49" charset="0"/>
                <a:cs typeface="Courier New" pitchFamily="49" charset="0"/>
              </a:rPr>
              <a:t> 2 =</a:t>
            </a:r>
            <a:r>
              <a:rPr lang="fr-BE" dirty="0" smtClean="0">
                <a:solidFill>
                  <a:schemeClr val="tx2"/>
                </a:solidFill>
                <a:latin typeface="Courier New" pitchFamily="49" charset="0"/>
                <a:cs typeface="Courier New" pitchFamily="49" charset="0"/>
              </a:rPr>
              <a:t> ?</a:t>
            </a:r>
            <a:endParaRPr kumimoji="0" lang="fr-BE" sz="2800" b="0" i="0" u="none" strike="noStrike" kern="1200" cap="none" spc="0" normalizeH="0" baseline="0" noProof="0" dirty="0" smtClean="0">
              <a:ln>
                <a:noFill/>
              </a:ln>
              <a:solidFill>
                <a:schemeClr val="tx2"/>
              </a:solidFill>
              <a:effectLst/>
              <a:uLnTx/>
              <a:uFillTx/>
              <a:latin typeface="Courier New" pitchFamily="49" charset="0"/>
              <a:cs typeface="Courier New" pitchFamily="49" charset="0"/>
            </a:endParaRPr>
          </a:p>
        </p:txBody>
      </p:sp>
      <p:sp>
        <p:nvSpPr>
          <p:cNvPr id="31" name="Espace réservé du texte 2"/>
          <p:cNvSpPr txBox="1">
            <a:spLocks/>
          </p:cNvSpPr>
          <p:nvPr/>
        </p:nvSpPr>
        <p:spPr>
          <a:xfrm>
            <a:off x="683568" y="4149080"/>
            <a:ext cx="7776864"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smtClean="0">
                <a:ln>
                  <a:noFill/>
                </a:ln>
                <a:solidFill>
                  <a:schemeClr val="tx2"/>
                </a:solidFill>
                <a:effectLst/>
                <a:uLnTx/>
                <a:uFillTx/>
                <a:latin typeface="+mn-lt"/>
                <a:ea typeface="+mn-ea"/>
                <a:cs typeface="+mn-cs"/>
              </a:rPr>
              <a:t>…</a:t>
            </a:r>
          </a:p>
        </p:txBody>
      </p:sp>
      <p:sp>
        <p:nvSpPr>
          <p:cNvPr id="32" name="Espace réservé du texte 2"/>
          <p:cNvSpPr txBox="1">
            <a:spLocks/>
          </p:cNvSpPr>
          <p:nvPr/>
        </p:nvSpPr>
        <p:spPr>
          <a:xfrm>
            <a:off x="683568" y="4509120"/>
            <a:ext cx="1512168" cy="576064"/>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Result</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a:t>
            </a:r>
          </a:p>
        </p:txBody>
      </p:sp>
      <p:sp>
        <p:nvSpPr>
          <p:cNvPr id="33" name="Rectangle 32"/>
          <p:cNvSpPr/>
          <p:nvPr/>
        </p:nvSpPr>
        <p:spPr>
          <a:xfrm>
            <a:off x="1763688" y="4509120"/>
            <a:ext cx="4572000" cy="1043876"/>
          </a:xfrm>
          <a:prstGeom prst="rect">
            <a:avLst/>
          </a:prstGeom>
        </p:spPr>
        <p:txBody>
          <a:bodyPr>
            <a:spAutoFit/>
          </a:bodyPr>
          <a:lstStyle/>
          <a:p>
            <a:pPr marL="374904" lvl="0" indent="-342900">
              <a:spcBef>
                <a:spcPts val="700"/>
              </a:spcBef>
              <a:buSzPct val="95000"/>
              <a:defRPr/>
            </a:pPr>
            <a:r>
              <a:rPr lang="fr-BE" sz="2800" dirty="0" smtClean="0">
                <a:solidFill>
                  <a:schemeClr val="tx2"/>
                </a:solidFill>
                <a:latin typeface="Courier New" pitchFamily="49" charset="0"/>
                <a:cs typeface="Courier New" pitchFamily="49" charset="0"/>
              </a:rPr>
              <a:t>DSTTEZJEQTM</a:t>
            </a:r>
          </a:p>
          <a:p>
            <a:pPr marL="374904" lvl="0" indent="-342900">
              <a:spcBef>
                <a:spcPts val="700"/>
              </a:spcBef>
              <a:buSzPct val="95000"/>
              <a:defRPr/>
            </a:pPr>
            <a:r>
              <a:rPr lang="fr-BE" sz="2800" dirty="0" smtClean="0">
                <a:solidFill>
                  <a:schemeClr val="tx2"/>
                </a:solidFill>
                <a:latin typeface="Courier New" pitchFamily="49" charset="0"/>
                <a:cs typeface="Courier New" pitchFamily="49" charset="0"/>
              </a:rPr>
              <a:t>HELLO_WORLD</a:t>
            </a:r>
          </a:p>
        </p:txBody>
      </p:sp>
      <p:sp>
        <p:nvSpPr>
          <p:cNvPr id="34" name="Espace réservé du texte 2"/>
          <p:cNvSpPr txBox="1">
            <a:spLocks/>
          </p:cNvSpPr>
          <p:nvPr/>
        </p:nvSpPr>
        <p:spPr>
          <a:xfrm>
            <a:off x="683568" y="5517232"/>
            <a:ext cx="8424936" cy="504056"/>
          </a:xfrm>
          <a:prstGeom prst="rect">
            <a:avLst/>
          </a:prstGeom>
        </p:spPr>
        <p:txBody>
          <a:bodyPr vert="horz" anchor="t">
            <a:noAutofit/>
          </a:bodyPr>
          <a:lstStyle/>
          <a:p>
            <a:pPr marL="374904" marR="0" lvl="0" indent="-342900" defTabSz="914400" rtl="0" eaLnBrk="1" fontAlgn="auto" latinLnBrk="0" hangingPunct="1">
              <a:lnSpc>
                <a:spcPct val="100000"/>
              </a:lnSpc>
              <a:spcBef>
                <a:spcPts val="700"/>
              </a:spcBef>
              <a:spcAft>
                <a:spcPts val="0"/>
              </a:spcAft>
              <a:buClrTx/>
              <a:buSzPct val="95000"/>
              <a:buFont typeface="Wingdings"/>
              <a:buNone/>
              <a:tabLst/>
              <a:defRPr/>
            </a:pP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Obviously</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decryption</a:t>
            </a:r>
            <a:r>
              <a:rPr kumimoji="0" lang="fr-BE" sz="2800" b="0" i="0" u="none" strike="noStrike" kern="1200" cap="none" spc="0" normalizeH="0" baseline="0" noProof="0" dirty="0" smtClean="0">
                <a:ln>
                  <a:noFill/>
                </a:ln>
                <a:solidFill>
                  <a:schemeClr val="tx2"/>
                </a:solidFill>
                <a:effectLst/>
                <a:uLnTx/>
                <a:uFillTx/>
                <a:latin typeface="+mn-lt"/>
                <a:ea typeface="+mn-ea"/>
                <a:cs typeface="+mn-cs"/>
              </a:rPr>
              <a:t> </a:t>
            </a:r>
            <a:r>
              <a:rPr kumimoji="0" lang="fr-BE" sz="2800" b="0" i="0" u="none" strike="noStrike" kern="1200" cap="none" spc="0" normalizeH="0" baseline="0" noProof="0" dirty="0" err="1" smtClean="0">
                <a:ln>
                  <a:noFill/>
                </a:ln>
                <a:solidFill>
                  <a:schemeClr val="tx2"/>
                </a:solidFill>
                <a:effectLst/>
                <a:uLnTx/>
                <a:uFillTx/>
                <a:latin typeface="+mn-lt"/>
                <a:ea typeface="+mn-ea"/>
                <a:cs typeface="+mn-cs"/>
              </a:rPr>
              <a:t>function</a:t>
            </a:r>
            <a:r>
              <a:rPr lang="fr-BE" sz="2800" dirty="0" smtClean="0">
                <a:solidFill>
                  <a:schemeClr val="tx2"/>
                </a:solidFill>
              </a:rPr>
              <a:t>:</a:t>
            </a:r>
            <a:endParaRPr kumimoji="0" lang="fr-BE" sz="2800" b="0" i="0" u="none" strike="noStrike" kern="1200" cap="none" spc="0" normalizeH="0" baseline="0" noProof="0" dirty="0" smtClean="0">
              <a:ln>
                <a:noFill/>
              </a:ln>
              <a:solidFill>
                <a:schemeClr val="tx2"/>
              </a:solidFill>
              <a:effectLst/>
              <a:uLnTx/>
              <a:uFillTx/>
              <a:latin typeface="+mn-lt"/>
              <a:ea typeface="+mn-ea"/>
              <a:cs typeface="+mn-cs"/>
            </a:endParaRPr>
          </a:p>
        </p:txBody>
      </p:sp>
      <p:sp>
        <p:nvSpPr>
          <p:cNvPr id="35" name="ZoneTexte 34"/>
          <p:cNvSpPr txBox="1"/>
          <p:nvPr/>
        </p:nvSpPr>
        <p:spPr>
          <a:xfrm>
            <a:off x="755576" y="5949280"/>
            <a:ext cx="6984776" cy="369332"/>
          </a:xfrm>
          <a:prstGeom prst="rect">
            <a:avLst/>
          </a:prstGeom>
          <a:noFill/>
        </p:spPr>
        <p:txBody>
          <a:bodyPr wrap="square" rtlCol="0">
            <a:spAutoFit/>
          </a:bodyPr>
          <a:lstStyle/>
          <a:p>
            <a:r>
              <a:rPr lang="fr-BE" dirty="0" smtClean="0"/>
              <a:t>Tip: </a:t>
            </a:r>
            <a:r>
              <a:rPr lang="fr-BE" sz="1600" dirty="0" smtClean="0">
                <a:latin typeface="Courier New" pitchFamily="49" charset="0"/>
                <a:cs typeface="Courier New" pitchFamily="49" charset="0"/>
              </a:rPr>
              <a:t>4 * 7 = 28</a:t>
            </a:r>
            <a:r>
              <a:rPr lang="fr-BE" dirty="0" smtClean="0"/>
              <a:t>, and </a:t>
            </a:r>
            <a:r>
              <a:rPr lang="fr-BE" sz="1600" dirty="0" smtClean="0">
                <a:latin typeface="Courier New" pitchFamily="49" charset="0"/>
                <a:cs typeface="Courier New" pitchFamily="49" charset="0"/>
              </a:rPr>
              <a:t>28%27 = 1</a:t>
            </a:r>
            <a:r>
              <a:rPr lang="fr-BE" dirty="0" smtClean="0"/>
              <a:t>, </a:t>
            </a:r>
            <a:r>
              <a:rPr lang="fr-BE" dirty="0" err="1" smtClean="0"/>
              <a:t>like</a:t>
            </a:r>
            <a:r>
              <a:rPr lang="fr-BE" dirty="0" smtClean="0"/>
              <a:t> </a:t>
            </a:r>
            <a:r>
              <a:rPr lang="fr-BE" sz="1600" dirty="0" smtClean="0">
                <a:latin typeface="Courier New" pitchFamily="49" charset="0"/>
                <a:cs typeface="Courier New" pitchFamily="49" charset="0"/>
              </a:rPr>
              <a:t>1/3 * 3 = 1</a:t>
            </a:r>
            <a:endParaRPr lang="fr-BE" sz="1600" dirty="0">
              <a:latin typeface="Courier New" pitchFamily="49" charset="0"/>
              <a:cs typeface="Courier New" pitchFamily="49" charset="0"/>
            </a:endParaRPr>
          </a:p>
        </p:txBody>
      </p:sp>
      <p:sp>
        <p:nvSpPr>
          <p:cNvPr id="36" name="Rectangle 35"/>
          <p:cNvSpPr/>
          <p:nvPr/>
        </p:nvSpPr>
        <p:spPr>
          <a:xfrm>
            <a:off x="683568" y="6372036"/>
            <a:ext cx="8280920" cy="369332"/>
          </a:xfrm>
          <a:prstGeom prst="rect">
            <a:avLst/>
          </a:prstGeom>
        </p:spPr>
        <p:txBody>
          <a:bodyPr wrap="square">
            <a:spAutoFit/>
          </a:bodyPr>
          <a:lstStyle/>
          <a:p>
            <a:pPr marL="374904" lvl="0" indent="-342900">
              <a:spcBef>
                <a:spcPts val="700"/>
              </a:spcBef>
              <a:buSzPct val="95000"/>
              <a:defRPr/>
            </a:pPr>
            <a:r>
              <a:rPr lang="fr-BE" dirty="0" err="1" smtClean="0">
                <a:solidFill>
                  <a:schemeClr val="tx2"/>
                </a:solidFill>
                <a:latin typeface="Courier New" pitchFamily="49" charset="0"/>
                <a:cs typeface="Courier New" pitchFamily="49" charset="0"/>
              </a:rPr>
              <a:t>Decrypt</a:t>
            </a:r>
            <a:r>
              <a:rPr lang="fr-BE" dirty="0" smtClean="0">
                <a:solidFill>
                  <a:schemeClr val="tx2"/>
                </a:solidFill>
                <a:latin typeface="Courier New" pitchFamily="49" charset="0"/>
                <a:cs typeface="Courier New" pitchFamily="49" charset="0"/>
              </a:rPr>
              <a:t>(‘D’, 4, 2) = 4</a:t>
            </a:r>
            <a:r>
              <a:rPr lang="fr-BE" baseline="30000" dirty="0" smtClean="0">
                <a:solidFill>
                  <a:schemeClr val="tx2"/>
                </a:solidFill>
                <a:latin typeface="Courier New" pitchFamily="49" charset="0"/>
                <a:cs typeface="Courier New" pitchFamily="49" charset="0"/>
              </a:rPr>
              <a:t>-1 </a:t>
            </a:r>
            <a:r>
              <a:rPr lang="fr-BE" dirty="0" smtClean="0">
                <a:solidFill>
                  <a:schemeClr val="tx2"/>
                </a:solidFill>
                <a:latin typeface="Courier New" pitchFamily="49" charset="0"/>
                <a:cs typeface="Courier New" pitchFamily="49" charset="0"/>
              </a:rPr>
              <a:t>* ([D] - 2) = 7 * (3 – 2) = 7 = [H]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20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20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20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0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20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2000"/>
                                        <p:tgtEl>
                                          <p:spTgt spid="32"/>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20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20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2000"/>
                                        <p:tgtEl>
                                          <p:spTgt spid="3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7" grpId="0"/>
      <p:bldP spid="21" grpId="0"/>
      <p:bldP spid="29" grpId="0"/>
      <p:bldP spid="30" grpId="0"/>
      <p:bldP spid="31" grpId="0"/>
      <p:bldP spid="32" grpId="0"/>
      <p:bldP spid="33" grpId="0"/>
      <p:bldP spid="34" grpId="0"/>
      <p:bldP spid="35" grpId="0"/>
      <p:bldP spid="3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roducingPowerPoint2007">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53000"/>
                <a:satMod val="200000"/>
              </a:schemeClr>
              <a:schemeClr val="phClr">
                <a:tint val="78000"/>
                <a:satMod val="230000"/>
              </a:schemeClr>
            </a:duotone>
          </a:blip>
          <a:tile tx="0" ty="0" sx="90000" sy="9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IntroducingPowerPoint2007</Template>
  <TotalTime>0</TotalTime>
  <Words>1171</Words>
  <Application>Microsoft Office PowerPoint</Application>
  <PresentationFormat>Affichage à l'écran (4:3)</PresentationFormat>
  <Paragraphs>287</Paragraphs>
  <Slides>20</Slides>
  <Notes>11</Notes>
  <HiddenSlides>0</HiddenSlides>
  <MMClips>0</MMClips>
  <ScaleCrop>false</ScaleCrop>
  <HeadingPairs>
    <vt:vector size="4" baseType="variant">
      <vt:variant>
        <vt:lpstr>Thème</vt:lpstr>
      </vt:variant>
      <vt:variant>
        <vt:i4>1</vt:i4>
      </vt:variant>
      <vt:variant>
        <vt:lpstr>Titres des diapositives</vt:lpstr>
      </vt:variant>
      <vt:variant>
        <vt:i4>20</vt:i4>
      </vt:variant>
    </vt:vector>
  </HeadingPairs>
  <TitlesOfParts>
    <vt:vector size="21" baseType="lpstr">
      <vt:lpstr>IntroducingPowerPoint2007</vt:lpstr>
      <vt:lpstr>Cryptology &amp; computers  2010</vt:lpstr>
      <vt:lpstr>Diapositive 2</vt:lpstr>
      <vt:lpstr>A bit of history…</vt:lpstr>
      <vt:lpstr>ENIGMA</vt:lpstr>
      <vt:lpstr>The des system</vt:lpstr>
      <vt:lpstr>The des system  (in short)</vt:lpstr>
      <vt:lpstr>A bit of history…</vt:lpstr>
      <vt:lpstr>Symmetrical encryption</vt:lpstr>
      <vt:lpstr>Symmetrical encryption</vt:lpstr>
      <vt:lpstr>Diapositive 10</vt:lpstr>
      <vt:lpstr>Cryptology on computers: Why?</vt:lpstr>
      <vt:lpstr>Weaknesses</vt:lpstr>
      <vt:lpstr>Sending encrypted messages</vt:lpstr>
      <vt:lpstr>MITM, Man in the middle</vt:lpstr>
      <vt:lpstr>One-time pad</vt:lpstr>
      <vt:lpstr>One-time pad – Explanation</vt:lpstr>
      <vt:lpstr>One time pad – Explanation</vt:lpstr>
      <vt:lpstr>One-time pad</vt:lpstr>
      <vt:lpstr>One-time pad</vt:lpstr>
      <vt:lpstr>The end… Any question?    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2010-09-26T09:17:45Z</dcterms:created>
  <dcterms:modified xsi:type="dcterms:W3CDTF">2010-09-28T08:34:55Z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1036</vt:i4>
  </property>
  <property fmtid="{D5CDD505-2E9C-101B-9397-08002B2CF9AE}" pid="3" name="_Version">
    <vt:lpwstr>12.0.4518</vt:lpwstr>
  </property>
</Properties>
</file>