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303" r:id="rId4"/>
    <p:sldId id="279" r:id="rId5"/>
    <p:sldId id="258" r:id="rId6"/>
    <p:sldId id="314" r:id="rId7"/>
    <p:sldId id="315" r:id="rId8"/>
    <p:sldId id="317" r:id="rId9"/>
    <p:sldId id="305" r:id="rId10"/>
    <p:sldId id="318" r:id="rId11"/>
    <p:sldId id="316" r:id="rId12"/>
    <p:sldId id="319" r:id="rId13"/>
    <p:sldId id="320" r:id="rId14"/>
    <p:sldId id="292" r:id="rId15"/>
    <p:sldId id="301" r:id="rId16"/>
    <p:sldId id="306" r:id="rId17"/>
    <p:sldId id="307" r:id="rId18"/>
    <p:sldId id="308" r:id="rId19"/>
    <p:sldId id="309" r:id="rId20"/>
    <p:sldId id="311" r:id="rId21"/>
    <p:sldId id="312" r:id="rId22"/>
    <p:sldId id="313" r:id="rId23"/>
    <p:sldId id="272" r:id="rId24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77777"/>
    <a:srgbClr val="006400"/>
    <a:srgbClr val="EDEDED"/>
    <a:srgbClr val="0000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02" autoAdjust="0"/>
    <p:restoredTop sz="93896" autoAdjust="0"/>
  </p:normalViewPr>
  <p:slideViewPr>
    <p:cSldViewPr>
      <p:cViewPr>
        <p:scale>
          <a:sx n="80" d="100"/>
          <a:sy n="80" d="100"/>
        </p:scale>
        <p:origin x="-66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CC254-AC47-4E20-AF26-8F9CE91509CB}" type="datetimeFigureOut">
              <a:rPr lang="fr-BE" smtClean="0"/>
              <a:pPr/>
              <a:t>28/02/2011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E30BD-0C8F-40F3-A403-4E571930EAF5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C238408C-6839-46EE-8131-EDA75C487F2E}" type="datetimeFigureOut">
              <a:rPr/>
              <a:pPr/>
              <a:t>30/06/2006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87D77045-401A-4D5E-BFE3-54C21A8A6634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 eaLnBrk="1" latinLnBrk="0" hangingPunct="1">
              <a:defRPr kumimoji="0" lang="fr-FR" sz="38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 eaLnBrk="1" latinLnBrk="0" hangingPunct="1">
              <a:spcBef>
                <a:spcPts val="0"/>
              </a:spcBef>
              <a:buNone/>
              <a:defRPr kumimoji="0" lang="fr-FR" sz="2000">
                <a:solidFill>
                  <a:schemeClr val="tx1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eaLnBrk="1" latinLnBrk="0" hangingPunct="1">
              <a:buNone/>
              <a:defRPr kumimoji="0" lang="fr-FR" sz="4000" b="1" cap="all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 eaLnBrk="1" latinLnBrk="0" hangingPunct="1">
              <a:buNone/>
              <a:defRPr kumimoji="0" lang="fr-FR" sz="20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fr-FR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fr-FR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fr-FR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fr-FR" sz="20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 eaLnBrk="1" latinLnBrk="0" hangingPunct="1">
              <a:defRPr kumimoji="0" lang="fr-FR" sz="2800"/>
            </a:lvl1pPr>
            <a:lvl2pPr eaLnBrk="1" latinLnBrk="0" hangingPunct="1">
              <a:defRPr kumimoji="0" lang="fr-FR" sz="2400"/>
            </a:lvl2pPr>
            <a:lvl3pPr eaLnBrk="1" latinLnBrk="0" hangingPunct="1">
              <a:defRPr kumimoji="0" lang="fr-FR" sz="2000"/>
            </a:lvl3pPr>
            <a:lvl4pPr eaLnBrk="1" latinLnBrk="0" hangingPunct="1">
              <a:defRPr kumimoji="0" lang="fr-FR" sz="1800"/>
            </a:lvl4pPr>
            <a:lvl5pPr eaLnBrk="1" latinLnBrk="0" hangingPunct="1">
              <a:defRPr kumimoji="0" lang="fr-FR"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 eaLnBrk="1" latinLnBrk="0" hangingPunct="1">
              <a:defRPr kumimoji="0" lang="fr-FR" sz="400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 eaLnBrk="1" latinLnBrk="0" hangingPunct="1">
              <a:buNone/>
              <a:defRPr kumimoji="0" lang="fr-FR" sz="2400" b="1">
                <a:solidFill>
                  <a:schemeClr val="accent2"/>
                </a:solidFill>
              </a:defRPr>
            </a:lvl1pPr>
            <a:lvl2pPr eaLnBrk="1" latinLnBrk="0" hangingPunct="1">
              <a:buNone/>
              <a:defRPr kumimoji="0" lang="fr-FR" sz="2000" b="1"/>
            </a:lvl2pPr>
            <a:lvl3pPr eaLnBrk="1" latinLnBrk="0" hangingPunct="1">
              <a:buNone/>
              <a:defRPr kumimoji="0" lang="fr-FR" sz="1800" b="1"/>
            </a:lvl3pPr>
            <a:lvl4pPr eaLnBrk="1" latinLnBrk="0" hangingPunct="1">
              <a:buNone/>
              <a:defRPr kumimoji="0" lang="fr-FR" sz="1600" b="1"/>
            </a:lvl4pPr>
            <a:lvl5pPr eaLnBrk="1" latinLnBrk="0" hangingPunct="1">
              <a:buNone/>
              <a:defRPr kumimoji="0" lang="fr-FR" sz="1600" b="1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 eaLnBrk="1" latinLnBrk="0" hangingPunct="1">
              <a:defRPr kumimoji="0" lang="fr-FR" sz="2400"/>
            </a:lvl1pPr>
            <a:lvl2pPr eaLnBrk="1" latinLnBrk="0" hangingPunct="1">
              <a:defRPr kumimoji="0" lang="fr-FR" sz="2000"/>
            </a:lvl2pPr>
            <a:lvl3pPr eaLnBrk="1" latinLnBrk="0" hangingPunct="1">
              <a:defRPr kumimoji="0" lang="fr-FR" sz="1800"/>
            </a:lvl3pPr>
            <a:lvl4pPr eaLnBrk="1" latinLnBrk="0" hangingPunct="1">
              <a:defRPr kumimoji="0" lang="fr-FR" sz="1600"/>
            </a:lvl4pPr>
            <a:lvl5pPr eaLnBrk="1" latinLnBrk="0" hangingPunct="1">
              <a:defRPr kumimoji="0" lang="fr-FR"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 eaLnBrk="1" latinLnBrk="0" hangingPunct="1">
              <a:defRPr kumimoji="0" lang="fr-FR" sz="4000" cap="none" baseline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 eaLnBrk="1" latinLnBrk="0" hangingPunct="1">
              <a:buNone/>
              <a:defRPr kumimoji="0" lang="fr-FR" sz="36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 eaLnBrk="1" latinLnBrk="0" hangingPunct="1">
              <a:buNone/>
              <a:defRPr kumimoji="0" lang="fr-FR" sz="1800"/>
            </a:lvl1pPr>
            <a:lvl2pPr eaLnBrk="1" latinLnBrk="0" hangingPunct="1">
              <a:buNone/>
              <a:defRPr kumimoji="0" lang="fr-FR" sz="1200"/>
            </a:lvl2pPr>
            <a:lvl3pPr eaLnBrk="1" latinLnBrk="0" hangingPunct="1">
              <a:buNone/>
              <a:defRPr kumimoji="0" lang="fr-FR" sz="1000"/>
            </a:lvl3pPr>
            <a:lvl4pPr eaLnBrk="1" latinLnBrk="0" hangingPunct="1">
              <a:buNone/>
              <a:defRPr kumimoji="0" lang="fr-FR" sz="900"/>
            </a:lvl4pPr>
            <a:lvl5pPr eaLnBrk="1" latinLnBrk="0" hangingPunct="1">
              <a:buNone/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 eaLnBrk="1" latinLnBrk="0" hangingPunct="1">
              <a:defRPr kumimoji="0" lang="fr-FR" sz="3200"/>
            </a:lvl1pPr>
            <a:lvl2pPr eaLnBrk="1" latinLnBrk="0" hangingPunct="1">
              <a:defRPr kumimoji="0" lang="fr-FR" sz="2800"/>
            </a:lvl2pPr>
            <a:lvl3pPr eaLnBrk="1" latinLnBrk="0" hangingPunct="1">
              <a:defRPr kumimoji="0" lang="fr-FR" sz="2400"/>
            </a:lvl3pPr>
            <a:lvl4pPr eaLnBrk="1" latinLnBrk="0" hangingPunct="1">
              <a:defRPr kumimoji="0" lang="fr-FR" sz="2000"/>
            </a:lvl4pPr>
            <a:lvl5pPr eaLnBrk="1" latinLnBrk="0" hangingPunct="1">
              <a:defRPr kumimoji="0" lang="fr-FR"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 eaLnBrk="1" latinLnBrk="0" hangingPunct="1">
              <a:buNone/>
              <a:defRPr kumimoji="0" lang="fr-FR" sz="2100" b="0"/>
            </a:lvl1pPr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 eaLnBrk="1" latinLnBrk="0" hangingPunct="1">
              <a:buNone/>
              <a:defRPr kumimoji="0" lang="fr-FR"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 eaLnBrk="1" latinLnBrk="0" hangingPunct="1">
              <a:spcBef>
                <a:spcPts val="0"/>
              </a:spcBef>
              <a:buNone/>
              <a:defRPr kumimoji="0" lang="fr-FR" sz="1400">
                <a:solidFill>
                  <a:srgbClr val="FFFFFF"/>
                </a:solidFill>
              </a:defRPr>
            </a:lvl1pPr>
            <a:lvl2pPr eaLnBrk="1" latinLnBrk="0" hangingPunct="1">
              <a:defRPr kumimoji="0" lang="fr-FR" sz="1200"/>
            </a:lvl2pPr>
            <a:lvl3pPr eaLnBrk="1" latinLnBrk="0" hangingPunct="1">
              <a:defRPr kumimoji="0" lang="fr-FR" sz="1000"/>
            </a:lvl3pPr>
            <a:lvl4pPr eaLnBrk="1" latinLnBrk="0" hangingPunct="1">
              <a:defRPr kumimoji="0" lang="fr-FR" sz="900"/>
            </a:lvl4pPr>
            <a:lvl5pPr eaLnBrk="1" latinLnBrk="0" hangingPunct="1">
              <a:defRPr kumimoji="0" lang="fr-FR" sz="9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30/06/2006</a:t>
            </a:r>
            <a:endParaRPr kumimoji="0"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Cryptology and Computers - 2010</a:t>
            </a:r>
            <a:endParaRPr kumimoji="0"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/>
              <a:pPr/>
              <a:t>‹N°›</a:t>
            </a:fld>
            <a:endParaRPr kumimoji="0"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Cliquez pour modifier le style du titre</a:t>
            </a:r>
            <a:endParaRPr kumimoji="0" lang="en-US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r>
              <a:rPr kumimoji="0" lang="fr-FR" smtClean="0">
                <a:solidFill>
                  <a:schemeClr val="tx2"/>
                </a:solidFill>
              </a:rPr>
              <a:t>30/06/2006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lang="fr-FR" sz="1100">
                <a:solidFill>
                  <a:schemeClr val="tx2"/>
                </a:solidFill>
              </a:defRPr>
            </a:lvl1pPr>
            <a:extLst/>
          </a:lstStyle>
          <a:p>
            <a:pPr algn="r"/>
            <a:r>
              <a:rPr kumimoji="0" lang="fr-FR" sz="1100" smtClean="0">
                <a:solidFill>
                  <a:schemeClr val="tx2"/>
                </a:solidFill>
              </a:rPr>
              <a:t>Cryptology and Computers - 2010</a:t>
            </a:r>
            <a:endParaRPr kumimoji="0" lang="fr-FR" sz="110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kumimoji="0" lang="fr-FR" sz="1200">
                <a:solidFill>
                  <a:schemeClr val="tx2"/>
                </a:solidFill>
              </a:rPr>
              <a:pPr algn="l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fr-FR"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kumimoji="0" lang="fr-FR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lang="fr-FR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lang="fr-FR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lang="fr-FR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lang="fr-FR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899592" y="3352800"/>
            <a:ext cx="8892480" cy="1974059"/>
          </a:xfrm>
        </p:spPr>
        <p:txBody>
          <a:bodyPr/>
          <a:lstStyle>
            <a:extLst/>
          </a:lstStyle>
          <a:p>
            <a:r>
              <a:rPr lang="fr-BE" sz="4400" dirty="0" smtClean="0"/>
              <a:t>Scenarios in </a:t>
            </a:r>
            <a:r>
              <a:rPr lang="fr-BE" sz="4400" dirty="0" err="1" smtClean="0"/>
              <a:t>games</a:t>
            </a:r>
            <a:r>
              <a:rPr lang="fr-BE" sz="3600" dirty="0" smtClean="0"/>
              <a:t/>
            </a:r>
            <a:br>
              <a:rPr lang="fr-BE" sz="3600" dirty="0" smtClean="0"/>
            </a:br>
            <a:r>
              <a:rPr lang="fr-FR" dirty="0" smtClean="0"/>
              <a:t> </a:t>
            </a:r>
            <a:r>
              <a:rPr lang="fr-FR" dirty="0" smtClean="0">
                <a:solidFill>
                  <a:schemeClr val="accent1"/>
                </a:solidFill>
              </a:rPr>
              <a:t>2011</a:t>
            </a:r>
            <a:endParaRPr lang="fr-FR" dirty="0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fr-FR" dirty="0" smtClean="0"/>
              <a:t>English oral </a:t>
            </a:r>
            <a:r>
              <a:rPr lang="fr-FR" dirty="0" err="1" smtClean="0"/>
              <a:t>presentation</a:t>
            </a:r>
            <a:r>
              <a:rPr lang="fr-FR" dirty="0" smtClean="0"/>
              <a:t>, 2</a:t>
            </a:r>
            <a:r>
              <a:rPr lang="fr-FR" baseline="30000" dirty="0" smtClean="0"/>
              <a:t>nd</a:t>
            </a:r>
          </a:p>
          <a:p>
            <a:r>
              <a:rPr lang="fr-FR" dirty="0" smtClean="0"/>
              <a:t>MAHIN J.</a:t>
            </a:r>
          </a:p>
          <a:p>
            <a:r>
              <a:rPr lang="fr-FR" dirty="0" smtClean="0"/>
              <a:t>TARALLA D.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2"/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2"/>
                </a:solidFill>
              </a:rPr>
              <a:t>games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Evolution of scenarios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92D050"/>
                </a:solidFill>
              </a:rPr>
              <a:t>Scenarist’s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92D050"/>
                </a:solidFill>
              </a:rPr>
              <a:t>role</a:t>
            </a:r>
            <a:endParaRPr lang="fr-BE" sz="2800" dirty="0" smtClean="0">
              <a:solidFill>
                <a:srgbClr val="92D050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Scenario in 5 </a:t>
            </a:r>
            <a:r>
              <a:rPr lang="fr-BE" sz="2800" dirty="0" err="1" smtClean="0">
                <a:solidFill>
                  <a:srgbClr val="FFFFFF"/>
                </a:solidFill>
              </a:rPr>
              <a:t>steps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An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example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Warcraft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series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748312" y="188640"/>
            <a:ext cx="6041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err="1" smtClean="0"/>
              <a:t>Scenarist’s</a:t>
            </a:r>
            <a:r>
              <a:rPr lang="fr-BE" dirty="0" smtClean="0"/>
              <a:t> </a:t>
            </a:r>
            <a:r>
              <a:rPr lang="fr-BE" dirty="0" err="1" smtClean="0"/>
              <a:t>role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8136904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Characters</a:t>
            </a:r>
            <a:r>
              <a:rPr lang="fr-BE" sz="2800" dirty="0" smtClean="0"/>
              <a:t>: </a:t>
            </a:r>
            <a:r>
              <a:rPr lang="fr-BE" sz="2800" dirty="0" err="1" smtClean="0"/>
              <a:t>psychological</a:t>
            </a:r>
            <a:r>
              <a:rPr lang="fr-BE" sz="2800" dirty="0" smtClean="0"/>
              <a:t> </a:t>
            </a:r>
            <a:r>
              <a:rPr lang="fr-BE" sz="2800" dirty="0" smtClean="0"/>
              <a:t>and </a:t>
            </a:r>
            <a:r>
              <a:rPr lang="fr-BE" sz="2800" dirty="0" err="1" smtClean="0"/>
              <a:t>physical</a:t>
            </a:r>
            <a:r>
              <a:rPr lang="fr-BE" sz="2800" dirty="0" smtClean="0"/>
              <a:t> description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Environment</a:t>
            </a:r>
            <a:r>
              <a:rPr lang="fr-BE" sz="2800" dirty="0" smtClean="0"/>
              <a:t>: </a:t>
            </a:r>
            <a:r>
              <a:rPr lang="fr-BE" sz="2800" dirty="0" err="1" smtClean="0"/>
              <a:t>game</a:t>
            </a:r>
            <a:r>
              <a:rPr lang="fr-BE" sz="2800" dirty="0" smtClean="0"/>
              <a:t> </a:t>
            </a:r>
            <a:r>
              <a:rPr lang="fr-BE" sz="2800" dirty="0" err="1" smtClean="0"/>
              <a:t>universe</a:t>
            </a:r>
            <a:r>
              <a:rPr lang="fr-BE" sz="2800" dirty="0" smtClean="0"/>
              <a:t>, places, …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Story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2"/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2"/>
                </a:solidFill>
              </a:rPr>
              <a:t>games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Evolution of scenarios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Scenarist’s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role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92D050"/>
                </a:solidFill>
              </a:rPr>
              <a:t>Scenario in 5 </a:t>
            </a:r>
            <a:r>
              <a:rPr lang="fr-BE" sz="2800" dirty="0" err="1" smtClean="0">
                <a:solidFill>
                  <a:srgbClr val="92D050"/>
                </a:solidFill>
              </a:rPr>
              <a:t>steps</a:t>
            </a:r>
            <a:endParaRPr lang="fr-BE" sz="2800" dirty="0" smtClean="0">
              <a:solidFill>
                <a:srgbClr val="92D050"/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An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example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Warcraft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series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748312" y="188640"/>
            <a:ext cx="6041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err="1" smtClean="0"/>
              <a:t>Creation</a:t>
            </a:r>
            <a:r>
              <a:rPr lang="fr-BE" dirty="0" smtClean="0"/>
              <a:t> of a scenario in 5 </a:t>
            </a:r>
            <a:r>
              <a:rPr lang="fr-BE" dirty="0" err="1" smtClean="0"/>
              <a:t>steps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Global </a:t>
            </a:r>
            <a:r>
              <a:rPr lang="fr-BE" sz="2800" dirty="0" err="1" smtClean="0"/>
              <a:t>idea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Details</a:t>
            </a:r>
            <a:r>
              <a:rPr lang="fr-BE" sz="2800" dirty="0" smtClean="0"/>
              <a:t> about </a:t>
            </a:r>
            <a:r>
              <a:rPr lang="fr-BE" sz="2800" dirty="0" err="1" smtClean="0"/>
              <a:t>characters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Map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Quests</a:t>
            </a:r>
            <a:r>
              <a:rPr lang="fr-BE" sz="2800" dirty="0" smtClean="0"/>
              <a:t> and missions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Put </a:t>
            </a:r>
            <a:r>
              <a:rPr lang="fr-BE" sz="2800" dirty="0" err="1" smtClean="0"/>
              <a:t>eveything</a:t>
            </a:r>
            <a:r>
              <a:rPr lang="fr-BE" sz="2800" dirty="0" smtClean="0"/>
              <a:t> </a:t>
            </a:r>
            <a:r>
              <a:rPr lang="fr-BE" sz="2800" dirty="0" err="1" smtClean="0"/>
              <a:t>together</a:t>
            </a:r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8460432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2"/>
                </a:solidFill>
              </a:rPr>
              <a:t>An </a:t>
            </a:r>
            <a:r>
              <a:rPr lang="fr-BE" sz="2800" dirty="0" err="1" smtClean="0">
                <a:solidFill>
                  <a:schemeClr val="tx2"/>
                </a:solidFill>
              </a:rPr>
              <a:t>example</a:t>
            </a:r>
            <a:r>
              <a:rPr lang="fr-BE" sz="2800" dirty="0" smtClean="0">
                <a:solidFill>
                  <a:schemeClr val="tx2"/>
                </a:solidFill>
              </a:rPr>
              <a:t>: Warcraft </a:t>
            </a:r>
            <a:r>
              <a:rPr lang="fr-BE" sz="2800" dirty="0" err="1" smtClean="0">
                <a:solidFill>
                  <a:schemeClr val="tx2"/>
                </a:solidFill>
              </a:rPr>
              <a:t>series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92D050"/>
                </a:solidFill>
              </a:rPr>
              <a:t>Why</a:t>
            </a:r>
            <a:r>
              <a:rPr lang="fr-BE" sz="2800" dirty="0" smtClean="0">
                <a:solidFill>
                  <a:srgbClr val="92D050"/>
                </a:solidFill>
              </a:rPr>
              <a:t> </a:t>
            </a:r>
            <a:r>
              <a:rPr lang="fr-BE" sz="2800" dirty="0" err="1" smtClean="0">
                <a:solidFill>
                  <a:srgbClr val="92D050"/>
                </a:solidFill>
              </a:rPr>
              <a:t>this</a:t>
            </a:r>
            <a:r>
              <a:rPr lang="fr-BE" sz="2800" dirty="0" smtClean="0">
                <a:solidFill>
                  <a:srgbClr val="92D050"/>
                </a:solidFill>
              </a:rPr>
              <a:t> </a:t>
            </a:r>
            <a:r>
              <a:rPr lang="fr-BE" sz="2800" dirty="0" err="1" smtClean="0">
                <a:solidFill>
                  <a:srgbClr val="92D050"/>
                </a:solidFill>
              </a:rPr>
              <a:t>choice</a:t>
            </a:r>
            <a:r>
              <a:rPr lang="fr-BE" sz="2800" dirty="0" smtClean="0">
                <a:solidFill>
                  <a:srgbClr val="92D050"/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Warcraft </a:t>
            </a:r>
            <a:r>
              <a:rPr lang="fr-BE" sz="2800" dirty="0" err="1" smtClean="0">
                <a:solidFill>
                  <a:schemeClr val="tx2"/>
                </a:solidFill>
              </a:rPr>
              <a:t>map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Before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map</a:t>
            </a:r>
            <a:r>
              <a:rPr lang="fr-BE" sz="2800" dirty="0" smtClean="0">
                <a:solidFill>
                  <a:schemeClr val="tx2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75251" y="188640"/>
            <a:ext cx="551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err="1" smtClean="0"/>
              <a:t>Why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choice</a:t>
            </a:r>
            <a:r>
              <a:rPr lang="fr-BE" dirty="0" smtClean="0"/>
              <a:t>?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0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Most </a:t>
            </a:r>
            <a:r>
              <a:rPr lang="fr-BE" sz="2800" dirty="0" err="1" smtClean="0"/>
              <a:t>elaborated</a:t>
            </a:r>
            <a:r>
              <a:rPr lang="fr-BE" sz="2800" dirty="0" smtClean="0"/>
              <a:t> </a:t>
            </a:r>
            <a:r>
              <a:rPr lang="fr-BE" sz="2800" dirty="0" err="1" smtClean="0"/>
              <a:t>universe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Tolkien </a:t>
            </a:r>
            <a:r>
              <a:rPr lang="fr-BE" sz="2800" dirty="0" err="1" smtClean="0"/>
              <a:t>reference</a:t>
            </a:r>
            <a:r>
              <a:rPr lang="fr-BE" sz="2800" dirty="0" smtClean="0"/>
              <a:t>, of course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A story </a:t>
            </a:r>
            <a:r>
              <a:rPr lang="fr-BE" sz="2800" dirty="0" err="1" smtClean="0"/>
              <a:t>before</a:t>
            </a:r>
            <a:r>
              <a:rPr lang="fr-BE" sz="2800" dirty="0" smtClean="0"/>
              <a:t> the </a:t>
            </a:r>
            <a:r>
              <a:rPr lang="fr-BE" sz="2800" dirty="0" err="1" smtClean="0"/>
              <a:t>game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Rich</a:t>
            </a:r>
            <a:r>
              <a:rPr lang="fr-BE" sz="2800" dirty="0" smtClean="0"/>
              <a:t> </a:t>
            </a:r>
            <a:r>
              <a:rPr lang="fr-BE" sz="2800" dirty="0" err="1" smtClean="0"/>
              <a:t>universe</a:t>
            </a:r>
            <a:endParaRPr lang="fr-B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8460432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2"/>
                </a:solidFill>
              </a:rPr>
              <a:t>An </a:t>
            </a:r>
            <a:r>
              <a:rPr lang="fr-BE" sz="2800" dirty="0" err="1" smtClean="0">
                <a:solidFill>
                  <a:schemeClr val="tx2"/>
                </a:solidFill>
              </a:rPr>
              <a:t>example</a:t>
            </a:r>
            <a:r>
              <a:rPr lang="fr-BE" sz="2800" dirty="0" smtClean="0">
                <a:solidFill>
                  <a:schemeClr val="tx2"/>
                </a:solidFill>
              </a:rPr>
              <a:t>: Warcraft </a:t>
            </a:r>
            <a:r>
              <a:rPr lang="fr-BE" sz="2800" dirty="0" err="1" smtClean="0">
                <a:solidFill>
                  <a:schemeClr val="tx2"/>
                </a:solidFill>
              </a:rPr>
              <a:t>series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Why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choice</a:t>
            </a:r>
            <a:r>
              <a:rPr lang="fr-BE" sz="2800" dirty="0" smtClean="0">
                <a:solidFill>
                  <a:schemeClr val="tx2"/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92D050"/>
                </a:solidFill>
              </a:rPr>
              <a:t>Warcraft </a:t>
            </a:r>
            <a:r>
              <a:rPr lang="fr-BE" sz="2800" dirty="0" err="1" smtClean="0">
                <a:solidFill>
                  <a:srgbClr val="92D050"/>
                </a:solidFill>
              </a:rPr>
              <a:t>map</a:t>
            </a:r>
            <a:endParaRPr lang="fr-BE" sz="2800" dirty="0" smtClean="0">
              <a:solidFill>
                <a:srgbClr val="92D050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Before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map</a:t>
            </a:r>
            <a:r>
              <a:rPr lang="fr-BE" sz="2800" dirty="0" smtClean="0">
                <a:solidFill>
                  <a:schemeClr val="tx2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75251" y="188640"/>
            <a:ext cx="551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vid\Desktop\ss1-hire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55577" y="1700808"/>
            <a:ext cx="7691744" cy="5112568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Warcraft </a:t>
            </a:r>
            <a:r>
              <a:rPr lang="fr-BE" dirty="0" err="1" smtClean="0"/>
              <a:t>map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8460432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smtClean="0">
                <a:solidFill>
                  <a:srgbClr val="777777"/>
                </a:solidFill>
              </a:rPr>
              <a:t>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2"/>
                </a:solidFill>
              </a:rPr>
              <a:t>An </a:t>
            </a:r>
            <a:r>
              <a:rPr lang="fr-BE" sz="2800" dirty="0" err="1" smtClean="0">
                <a:solidFill>
                  <a:schemeClr val="tx2"/>
                </a:solidFill>
              </a:rPr>
              <a:t>example</a:t>
            </a:r>
            <a:r>
              <a:rPr lang="fr-BE" sz="2800" dirty="0" smtClean="0">
                <a:solidFill>
                  <a:schemeClr val="tx2"/>
                </a:solidFill>
              </a:rPr>
              <a:t>: Warcraft </a:t>
            </a:r>
            <a:r>
              <a:rPr lang="fr-BE" sz="2800" dirty="0" err="1" smtClean="0">
                <a:solidFill>
                  <a:schemeClr val="tx2"/>
                </a:solidFill>
              </a:rPr>
              <a:t>series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Why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choice</a:t>
            </a:r>
            <a:r>
              <a:rPr lang="fr-BE" sz="2800" dirty="0" smtClean="0">
                <a:solidFill>
                  <a:schemeClr val="tx2"/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Warcraft </a:t>
            </a:r>
            <a:r>
              <a:rPr lang="fr-BE" sz="2800" dirty="0" err="1" smtClean="0">
                <a:solidFill>
                  <a:schemeClr val="tx2"/>
                </a:solidFill>
              </a:rPr>
              <a:t>map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92D050"/>
                </a:solidFill>
              </a:rPr>
              <a:t>Before</a:t>
            </a:r>
            <a:r>
              <a:rPr lang="fr-BE" sz="2800" dirty="0" smtClean="0">
                <a:solidFill>
                  <a:srgbClr val="92D050"/>
                </a:solidFill>
              </a:rPr>
              <a:t> </a:t>
            </a:r>
            <a:r>
              <a:rPr lang="fr-BE" sz="2800" dirty="0" err="1" smtClean="0">
                <a:solidFill>
                  <a:srgbClr val="92D050"/>
                </a:solidFill>
              </a:rPr>
              <a:t>this</a:t>
            </a:r>
            <a:r>
              <a:rPr lang="fr-BE" sz="2800" dirty="0" smtClean="0">
                <a:solidFill>
                  <a:srgbClr val="92D050"/>
                </a:solidFill>
              </a:rPr>
              <a:t> </a:t>
            </a:r>
            <a:r>
              <a:rPr lang="fr-BE" sz="2800" dirty="0" err="1" smtClean="0">
                <a:solidFill>
                  <a:srgbClr val="92D050"/>
                </a:solidFill>
              </a:rPr>
              <a:t>map</a:t>
            </a:r>
            <a:r>
              <a:rPr lang="fr-BE" sz="2800" dirty="0" smtClean="0">
                <a:solidFill>
                  <a:srgbClr val="92D050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75251" y="188640"/>
            <a:ext cx="551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err="1" smtClean="0"/>
              <a:t>Before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map</a:t>
            </a:r>
            <a:r>
              <a:rPr lang="fr-BE" dirty="0" smtClean="0"/>
              <a:t>…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026" name="Picture 2" descr="C:\Users\David\Desktop\ss1-hire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570438" y="764704"/>
            <a:ext cx="3250033" cy="2160240"/>
          </a:xfrm>
          <a:prstGeom prst="roundRect">
            <a:avLst>
              <a:gd name="adj" fmla="val 8594"/>
            </a:avLst>
          </a:prstGeom>
          <a:solidFill>
            <a:srgbClr val="EDEDED">
              <a:alpha val="34902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Released</a:t>
            </a:r>
            <a:r>
              <a:rPr lang="fr-BE" sz="2800" dirty="0" smtClean="0"/>
              <a:t> </a:t>
            </a:r>
            <a:r>
              <a:rPr lang="fr-BE" sz="2800" dirty="0" err="1" smtClean="0"/>
              <a:t>games</a:t>
            </a:r>
            <a:r>
              <a:rPr lang="fr-BE" sz="2800" dirty="0" smtClean="0"/>
              <a:t>: middle of the </a:t>
            </a:r>
            <a:r>
              <a:rPr lang="fr-BE" sz="2800" dirty="0" err="1" smtClean="0"/>
              <a:t>timeline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Many</a:t>
            </a:r>
            <a:r>
              <a:rPr lang="fr-BE" sz="2800" dirty="0" smtClean="0"/>
              <a:t> questions!</a:t>
            </a:r>
          </a:p>
        </p:txBody>
      </p:sp>
      <p:sp>
        <p:nvSpPr>
          <p:cNvPr id="14" name="ZoneTexte 13"/>
          <p:cNvSpPr txBox="1"/>
          <p:nvPr/>
        </p:nvSpPr>
        <p:spPr>
          <a:xfrm rot="21414115">
            <a:off x="251520" y="5949280"/>
            <a:ext cx="6125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000" dirty="0" err="1" smtClean="0"/>
              <a:t>What</a:t>
            </a:r>
            <a:r>
              <a:rPr lang="fr-BE" sz="4000" dirty="0" smtClean="0"/>
              <a:t> </a:t>
            </a:r>
            <a:r>
              <a:rPr lang="fr-BE" sz="4000" dirty="0" err="1" smtClean="0"/>
              <a:t>is</a:t>
            </a:r>
            <a:r>
              <a:rPr lang="fr-BE" sz="4000" dirty="0" smtClean="0"/>
              <a:t> the </a:t>
            </a:r>
            <a:r>
              <a:rPr lang="fr-BE" sz="4000" dirty="0" err="1" smtClean="0"/>
              <a:t>Well</a:t>
            </a:r>
            <a:r>
              <a:rPr lang="fr-BE" sz="4000" dirty="0" smtClean="0"/>
              <a:t> of </a:t>
            </a:r>
            <a:r>
              <a:rPr lang="fr-BE" sz="4000" dirty="0" err="1" smtClean="0"/>
              <a:t>Eternity</a:t>
            </a:r>
            <a:r>
              <a:rPr lang="fr-BE" sz="4000" dirty="0" smtClean="0"/>
              <a:t>?</a:t>
            </a:r>
            <a:endParaRPr lang="fr-BE" sz="4000" dirty="0"/>
          </a:p>
        </p:txBody>
      </p:sp>
      <p:sp>
        <p:nvSpPr>
          <p:cNvPr id="17" name="ZoneTexte 16"/>
          <p:cNvSpPr txBox="1"/>
          <p:nvPr/>
        </p:nvSpPr>
        <p:spPr>
          <a:xfrm rot="324613">
            <a:off x="2632281" y="4155897"/>
            <a:ext cx="5808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3200" dirty="0" err="1" smtClean="0"/>
              <a:t>When</a:t>
            </a:r>
            <a:r>
              <a:rPr lang="fr-BE" sz="3200" dirty="0" smtClean="0"/>
              <a:t> </a:t>
            </a:r>
            <a:r>
              <a:rPr lang="fr-BE" sz="3200" dirty="0" err="1" smtClean="0"/>
              <a:t>did</a:t>
            </a:r>
            <a:r>
              <a:rPr lang="fr-BE" sz="3200" dirty="0" smtClean="0"/>
              <a:t> the </a:t>
            </a:r>
            <a:r>
              <a:rPr lang="fr-BE" sz="3200" dirty="0" err="1" smtClean="0"/>
              <a:t>maëlstrom</a:t>
            </a:r>
            <a:r>
              <a:rPr lang="fr-BE" sz="3200" dirty="0" smtClean="0"/>
              <a:t> </a:t>
            </a:r>
            <a:r>
              <a:rPr lang="fr-BE" sz="3200" dirty="0" err="1" smtClean="0"/>
              <a:t>appear</a:t>
            </a:r>
            <a:r>
              <a:rPr lang="fr-BE" sz="3200" dirty="0" smtClean="0"/>
              <a:t>?</a:t>
            </a:r>
            <a:endParaRPr lang="fr-BE" sz="3200" dirty="0"/>
          </a:p>
        </p:txBody>
      </p:sp>
      <p:sp>
        <p:nvSpPr>
          <p:cNvPr id="18" name="ZoneTexte 17"/>
          <p:cNvSpPr txBox="1"/>
          <p:nvPr/>
        </p:nvSpPr>
        <p:spPr>
          <a:xfrm>
            <a:off x="395536" y="4941168"/>
            <a:ext cx="46778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5400" dirty="0" err="1" smtClean="0"/>
              <a:t>Who</a:t>
            </a:r>
            <a:r>
              <a:rPr lang="fr-BE" sz="5400" dirty="0" smtClean="0"/>
              <a:t> </a:t>
            </a:r>
            <a:r>
              <a:rPr lang="fr-BE" sz="5400" dirty="0" err="1" smtClean="0"/>
              <a:t>is</a:t>
            </a:r>
            <a:r>
              <a:rPr lang="fr-BE" sz="5400" dirty="0" smtClean="0"/>
              <a:t> </a:t>
            </a:r>
            <a:r>
              <a:rPr lang="fr-BE" sz="5400" dirty="0" err="1" smtClean="0"/>
              <a:t>Medivh</a:t>
            </a:r>
            <a:r>
              <a:rPr lang="fr-BE" sz="5400" dirty="0" smtClean="0"/>
              <a:t>?</a:t>
            </a:r>
            <a:endParaRPr lang="fr-BE" sz="5400" dirty="0"/>
          </a:p>
        </p:txBody>
      </p:sp>
      <p:sp>
        <p:nvSpPr>
          <p:cNvPr id="19" name="ZoneTexte 18"/>
          <p:cNvSpPr txBox="1"/>
          <p:nvPr/>
        </p:nvSpPr>
        <p:spPr>
          <a:xfrm rot="21420540">
            <a:off x="55292" y="3156036"/>
            <a:ext cx="752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000" b="1" dirty="0" smtClean="0"/>
              <a:t>Has </a:t>
            </a:r>
            <a:r>
              <a:rPr lang="fr-BE" sz="4000" b="1" dirty="0" err="1" smtClean="0"/>
              <a:t>Teldrassil</a:t>
            </a:r>
            <a:r>
              <a:rPr lang="fr-BE" sz="4000" b="1" dirty="0" smtClean="0"/>
              <a:t> </a:t>
            </a:r>
            <a:r>
              <a:rPr lang="fr-BE" sz="4000" b="1" dirty="0" err="1" smtClean="0"/>
              <a:t>always</a:t>
            </a:r>
            <a:r>
              <a:rPr lang="fr-BE" sz="4000" b="1" dirty="0" smtClean="0"/>
              <a:t> been </a:t>
            </a:r>
            <a:r>
              <a:rPr lang="fr-BE" sz="4000" b="1" dirty="0" err="1" smtClean="0"/>
              <a:t>there</a:t>
            </a:r>
            <a:r>
              <a:rPr lang="fr-BE" sz="4000" b="1" dirty="0" smtClean="0"/>
              <a:t>?</a:t>
            </a:r>
            <a:endParaRPr lang="fr-BE" sz="4000" b="1" dirty="0"/>
          </a:p>
        </p:txBody>
      </p:sp>
      <p:sp>
        <p:nvSpPr>
          <p:cNvPr id="20" name="ZoneTexte 19"/>
          <p:cNvSpPr txBox="1"/>
          <p:nvPr/>
        </p:nvSpPr>
        <p:spPr>
          <a:xfrm rot="1400067">
            <a:off x="4526470" y="5454990"/>
            <a:ext cx="4820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 err="1" smtClean="0"/>
              <a:t>Why</a:t>
            </a:r>
            <a:r>
              <a:rPr lang="fr-BE" sz="2800" dirty="0" smtClean="0"/>
              <a:t> are dragons </a:t>
            </a:r>
            <a:r>
              <a:rPr lang="fr-BE" sz="2800" dirty="0" err="1" smtClean="0"/>
              <a:t>so</a:t>
            </a:r>
            <a:r>
              <a:rPr lang="fr-BE" sz="2800" dirty="0" smtClean="0"/>
              <a:t> important?</a:t>
            </a:r>
            <a:endParaRPr lang="fr-BE" sz="2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89756" y="188640"/>
            <a:ext cx="89644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WHY,</a:t>
            </a:r>
            <a:endParaRPr lang="fr-BE" sz="3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2008" y="2276872"/>
            <a:ext cx="89644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WHAT,</a:t>
            </a:r>
            <a:endParaRPr lang="fr-BE" sz="3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2008" y="4434785"/>
            <a:ext cx="961256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8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4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WHEN?</a:t>
            </a:r>
            <a:endParaRPr lang="fr-BE" sz="3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4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uiExpand="1" build="p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lang="fr-BE" sz="2800" noProof="0" dirty="0" smtClean="0">
                <a:solidFill>
                  <a:schemeClr val="tx2"/>
                </a:solidFill>
              </a:rPr>
              <a:t> Introduction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74904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95000"/>
              <a:buFont typeface="Wingdings" pitchFamily="2" charset="2"/>
              <a:buChar char="q"/>
              <a:tabLst/>
              <a:defRPr/>
            </a:pPr>
            <a:r>
              <a:rPr kumimoji="0" lang="fr-B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Importance of scenarios in </a:t>
            </a:r>
            <a:r>
              <a:rPr kumimoji="0" lang="fr-B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games</a:t>
            </a:r>
            <a:endParaRPr kumimoji="0" lang="fr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Evolution of scenarios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Scenarist’s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role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Scenario in 5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steps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An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example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: Warcraft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series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166684" y="188640"/>
            <a:ext cx="262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8460432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smtClean="0">
                <a:solidFill>
                  <a:schemeClr val="tx2"/>
                </a:solidFill>
              </a:rPr>
              <a:t>An </a:t>
            </a:r>
            <a:r>
              <a:rPr lang="fr-BE" sz="2800" dirty="0" err="1" smtClean="0">
                <a:solidFill>
                  <a:schemeClr val="tx2"/>
                </a:solidFill>
              </a:rPr>
              <a:t>example</a:t>
            </a:r>
            <a:r>
              <a:rPr lang="fr-BE" sz="2800" dirty="0" smtClean="0">
                <a:solidFill>
                  <a:schemeClr val="tx2"/>
                </a:solidFill>
              </a:rPr>
              <a:t>: Warcraft </a:t>
            </a:r>
            <a:r>
              <a:rPr lang="fr-BE" sz="2800" dirty="0" err="1" smtClean="0">
                <a:solidFill>
                  <a:schemeClr val="tx2"/>
                </a:solidFill>
              </a:rPr>
              <a:t>series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2"/>
                </a:solidFill>
              </a:rPr>
              <a:t>Why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this</a:t>
            </a:r>
            <a:r>
              <a:rPr lang="fr-BE" sz="2800" dirty="0" smtClean="0">
                <a:solidFill>
                  <a:schemeClr val="tx2"/>
                </a:solidFill>
              </a:rPr>
              <a:t> </a:t>
            </a:r>
            <a:r>
              <a:rPr lang="fr-BE" sz="2800" dirty="0" err="1" smtClean="0">
                <a:solidFill>
                  <a:schemeClr val="tx2"/>
                </a:solidFill>
              </a:rPr>
              <a:t>choice</a:t>
            </a:r>
            <a:r>
              <a:rPr lang="fr-BE" sz="2800" dirty="0" smtClean="0">
                <a:solidFill>
                  <a:schemeClr val="tx2"/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2"/>
                </a:solidFill>
              </a:rPr>
              <a:t>Warcraft </a:t>
            </a:r>
            <a:r>
              <a:rPr lang="fr-BE" sz="2800" dirty="0" err="1" smtClean="0">
                <a:solidFill>
                  <a:schemeClr val="tx2"/>
                </a:solidFill>
              </a:rPr>
              <a:t>map</a:t>
            </a:r>
            <a:endParaRPr lang="fr-BE" sz="2800" dirty="0" smtClean="0"/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/>
              <a:t>Before</a:t>
            </a:r>
            <a:r>
              <a:rPr lang="fr-BE" sz="2800" dirty="0" smtClean="0"/>
              <a:t> </a:t>
            </a:r>
            <a:r>
              <a:rPr lang="fr-BE" sz="2800" dirty="0" err="1" smtClean="0"/>
              <a:t>this</a:t>
            </a:r>
            <a:r>
              <a:rPr lang="fr-BE" sz="2800" dirty="0" smtClean="0"/>
              <a:t> </a:t>
            </a:r>
            <a:r>
              <a:rPr lang="fr-BE" sz="2800" dirty="0" err="1" smtClean="0"/>
              <a:t>map</a:t>
            </a:r>
            <a:r>
              <a:rPr lang="fr-BE" sz="2800" dirty="0" smtClean="0"/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92D050"/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75251" y="188640"/>
            <a:ext cx="551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9716616" cy="965947"/>
          </a:xfrm>
        </p:spPr>
        <p:txBody>
          <a:bodyPr/>
          <a:lstStyle/>
          <a:p>
            <a:r>
              <a:rPr lang="fr-BE" dirty="0" smtClean="0"/>
              <a:t>Books come to help!</a:t>
            </a:r>
            <a:endParaRPr lang="fr-BE" sz="1100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0" y="188640"/>
            <a:ext cx="878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0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7 books </a:t>
            </a:r>
            <a:r>
              <a:rPr lang="fr-BE" sz="2800" dirty="0" err="1" smtClean="0"/>
              <a:t>here</a:t>
            </a:r>
            <a:r>
              <a:rPr lang="fr-BE" sz="2800" dirty="0" smtClean="0"/>
              <a:t>, but </a:t>
            </a:r>
            <a:r>
              <a:rPr lang="fr-BE" sz="2800" dirty="0" err="1" smtClean="0"/>
              <a:t>others</a:t>
            </a:r>
            <a:r>
              <a:rPr lang="fr-BE" sz="2800" dirty="0" smtClean="0"/>
              <a:t> </a:t>
            </a:r>
            <a:r>
              <a:rPr lang="fr-BE" sz="2800" dirty="0" err="1" smtClean="0"/>
              <a:t>exist</a:t>
            </a:r>
            <a:r>
              <a:rPr lang="fr-BE" sz="2800" dirty="0" smtClean="0"/>
              <a:t> (</a:t>
            </a:r>
            <a:r>
              <a:rPr lang="fr-BE" sz="2800" dirty="0" err="1" smtClean="0"/>
              <a:t>english</a:t>
            </a:r>
            <a:r>
              <a:rPr lang="fr-BE" sz="2800" dirty="0" smtClean="0"/>
              <a:t>)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Piece</a:t>
            </a:r>
            <a:r>
              <a:rPr lang="fr-BE" sz="2800" dirty="0" smtClean="0"/>
              <a:t> of </a:t>
            </a:r>
            <a:r>
              <a:rPr lang="fr-BE" sz="2800" dirty="0" err="1" smtClean="0"/>
              <a:t>advice</a:t>
            </a:r>
            <a:r>
              <a:rPr lang="fr-BE" sz="2800" dirty="0" smtClean="0"/>
              <a:t>: </a:t>
            </a:r>
            <a:r>
              <a:rPr lang="fr-BE" sz="2800" dirty="0" err="1" smtClean="0"/>
              <a:t>read</a:t>
            </a:r>
            <a:r>
              <a:rPr lang="fr-BE" sz="2800" dirty="0" smtClean="0"/>
              <a:t> </a:t>
            </a:r>
            <a:r>
              <a:rPr lang="fr-BE" sz="2800" dirty="0" err="1" smtClean="0"/>
              <a:t>them</a:t>
            </a:r>
            <a:r>
              <a:rPr lang="fr-BE" sz="2800" dirty="0" smtClean="0"/>
              <a:t>!</a:t>
            </a:r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The « </a:t>
            </a:r>
            <a:r>
              <a:rPr lang="fr-BE" sz="2800" dirty="0" err="1" smtClean="0"/>
              <a:t>War</a:t>
            </a:r>
            <a:r>
              <a:rPr lang="fr-BE" sz="2800" dirty="0" smtClean="0"/>
              <a:t> of the </a:t>
            </a:r>
            <a:r>
              <a:rPr lang="fr-BE" sz="2800" dirty="0" err="1" smtClean="0"/>
              <a:t>Ancients</a:t>
            </a:r>
            <a:r>
              <a:rPr lang="fr-BE" sz="2800" dirty="0" smtClean="0"/>
              <a:t> » </a:t>
            </a:r>
            <a:r>
              <a:rPr lang="fr-BE" sz="2800" dirty="0" err="1" smtClean="0"/>
              <a:t>trilogy</a:t>
            </a:r>
            <a:endParaRPr lang="fr-BE" sz="2800" dirty="0" smtClean="0"/>
          </a:p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Without</a:t>
            </a:r>
            <a:r>
              <a:rPr lang="fr-BE" sz="2800" dirty="0" smtClean="0"/>
              <a:t> </a:t>
            </a:r>
            <a:r>
              <a:rPr lang="fr-BE" sz="2800" dirty="0" err="1" smtClean="0"/>
              <a:t>them</a:t>
            </a:r>
            <a:r>
              <a:rPr lang="fr-BE" sz="2800" dirty="0" smtClean="0"/>
              <a:t>: story </a:t>
            </a:r>
            <a:r>
              <a:rPr lang="fr-BE" sz="2800" dirty="0" err="1" smtClean="0"/>
              <a:t>with</a:t>
            </a:r>
            <a:r>
              <a:rPr lang="fr-BE" sz="2800" dirty="0" smtClean="0"/>
              <a:t> </a:t>
            </a:r>
            <a:r>
              <a:rPr lang="fr-BE" sz="2800" dirty="0" err="1" smtClean="0"/>
              <a:t>holes</a:t>
            </a:r>
            <a:endParaRPr lang="fr-B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8460432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An </a:t>
            </a:r>
            <a:r>
              <a:rPr lang="fr-BE" sz="2800" dirty="0" err="1" smtClean="0">
                <a:solidFill>
                  <a:srgbClr val="777777"/>
                </a:solidFill>
              </a:rPr>
              <a:t>example</a:t>
            </a:r>
            <a:r>
              <a:rPr lang="fr-BE" sz="2800" dirty="0" smtClean="0">
                <a:solidFill>
                  <a:srgbClr val="777777"/>
                </a:solidFill>
              </a:rPr>
              <a:t>: Warcraft </a:t>
            </a:r>
            <a:r>
              <a:rPr lang="fr-BE" sz="2800" dirty="0" err="1" smtClean="0">
                <a:solidFill>
                  <a:srgbClr val="777777"/>
                </a:solidFill>
              </a:rPr>
              <a:t>series</a:t>
            </a:r>
            <a:endParaRPr lang="fr-BE" sz="2800" dirty="0" smtClean="0">
              <a:solidFill>
                <a:srgbClr val="777777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777777"/>
                </a:solidFill>
              </a:rPr>
              <a:t>Why</a:t>
            </a:r>
            <a:r>
              <a:rPr lang="fr-BE" sz="2800" dirty="0" smtClean="0">
                <a:solidFill>
                  <a:srgbClr val="777777"/>
                </a:solidFill>
              </a:rPr>
              <a:t> </a:t>
            </a:r>
            <a:r>
              <a:rPr lang="fr-BE" sz="2800" dirty="0" err="1" smtClean="0">
                <a:solidFill>
                  <a:srgbClr val="777777"/>
                </a:solidFill>
              </a:rPr>
              <a:t>this</a:t>
            </a:r>
            <a:r>
              <a:rPr lang="fr-BE" sz="2800" dirty="0" smtClean="0">
                <a:solidFill>
                  <a:srgbClr val="777777"/>
                </a:solidFill>
              </a:rPr>
              <a:t> </a:t>
            </a:r>
            <a:r>
              <a:rPr lang="fr-BE" sz="2800" dirty="0" err="1" smtClean="0">
                <a:solidFill>
                  <a:srgbClr val="777777"/>
                </a:solidFill>
              </a:rPr>
              <a:t>choice</a:t>
            </a:r>
            <a:r>
              <a:rPr lang="fr-BE" sz="2800" dirty="0" smtClean="0">
                <a:solidFill>
                  <a:srgbClr val="777777"/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777777"/>
                </a:solidFill>
              </a:rPr>
              <a:t>Warcraft </a:t>
            </a:r>
            <a:r>
              <a:rPr lang="fr-BE" sz="2800" dirty="0" err="1" smtClean="0">
                <a:solidFill>
                  <a:srgbClr val="777777"/>
                </a:solidFill>
              </a:rPr>
              <a:t>map</a:t>
            </a:r>
            <a:endParaRPr lang="fr-BE" sz="2800" dirty="0" smtClean="0">
              <a:solidFill>
                <a:srgbClr val="777777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777777"/>
                </a:solidFill>
              </a:rPr>
              <a:t>Before</a:t>
            </a:r>
            <a:r>
              <a:rPr lang="fr-BE" sz="2800" dirty="0" smtClean="0">
                <a:solidFill>
                  <a:srgbClr val="777777"/>
                </a:solidFill>
              </a:rPr>
              <a:t> </a:t>
            </a:r>
            <a:r>
              <a:rPr lang="fr-BE" sz="2800" dirty="0" err="1" smtClean="0">
                <a:solidFill>
                  <a:srgbClr val="777777"/>
                </a:solidFill>
              </a:rPr>
              <a:t>this</a:t>
            </a:r>
            <a:r>
              <a:rPr lang="fr-BE" sz="2800" dirty="0" smtClean="0">
                <a:solidFill>
                  <a:srgbClr val="777777"/>
                </a:solidFill>
              </a:rPr>
              <a:t> </a:t>
            </a:r>
            <a:r>
              <a:rPr lang="fr-BE" sz="2800" dirty="0" err="1" smtClean="0">
                <a:solidFill>
                  <a:srgbClr val="777777"/>
                </a:solidFill>
              </a:rPr>
              <a:t>map</a:t>
            </a:r>
            <a:r>
              <a:rPr lang="fr-BE" sz="2800" dirty="0" smtClean="0">
                <a:solidFill>
                  <a:srgbClr val="777777"/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777777"/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92D050"/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75251" y="188640"/>
            <a:ext cx="551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An </a:t>
            </a:r>
            <a:r>
              <a:rPr lang="fr-BE" dirty="0" err="1" smtClean="0"/>
              <a:t>example</a:t>
            </a:r>
            <a:r>
              <a:rPr lang="fr-BE" dirty="0" smtClean="0"/>
              <a:t>: Warcraft </a:t>
            </a:r>
            <a:r>
              <a:rPr lang="fr-BE" dirty="0" err="1" smtClean="0"/>
              <a:t>series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6024" y="662853"/>
            <a:ext cx="8527976" cy="3486227"/>
          </a:xfrm>
        </p:spPr>
        <p:txBody>
          <a:bodyPr/>
          <a:lstStyle/>
          <a:p>
            <a:r>
              <a:rPr lang="fr-BE" dirty="0" smtClean="0"/>
              <a:t>The end… </a:t>
            </a:r>
            <a:r>
              <a:rPr lang="fr-BE" dirty="0" err="1" smtClean="0"/>
              <a:t>Any</a:t>
            </a:r>
            <a:r>
              <a:rPr lang="fr-BE" dirty="0" smtClean="0"/>
              <a:t> question?</a:t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err="1" smtClean="0"/>
              <a:t>Thanks</a:t>
            </a:r>
            <a:r>
              <a:rPr lang="fr-BE" dirty="0" smtClean="0"/>
              <a:t>!</a:t>
            </a:r>
            <a:endParaRPr lang="fr-BE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Optical </a:t>
            </a:r>
            <a:r>
              <a:rPr lang="fr-BE" dirty="0" err="1" smtClean="0"/>
              <a:t>technology</a:t>
            </a:r>
            <a:r>
              <a:rPr lang="fr-BE" dirty="0" smtClean="0"/>
              <a:t> - 2010</a:t>
            </a:r>
            <a:endParaRPr lang="fr-BE" dirty="0"/>
          </a:p>
        </p:txBody>
      </p:sp>
      <p:sp>
        <p:nvSpPr>
          <p:cNvPr id="8" name="ZoneTexte 7"/>
          <p:cNvSpPr txBox="1"/>
          <p:nvPr/>
        </p:nvSpPr>
        <p:spPr>
          <a:xfrm>
            <a:off x="4788024" y="6505599"/>
            <a:ext cx="4283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 dirty="0" smtClean="0"/>
              <a:t>© </a:t>
            </a:r>
            <a:r>
              <a:rPr lang="fr-BE" sz="1400" dirty="0" err="1" smtClean="0"/>
              <a:t>technolo’geek</a:t>
            </a:r>
            <a:r>
              <a:rPr lang="fr-BE" sz="1400" dirty="0" smtClean="0"/>
              <a:t> 2010-2011</a:t>
            </a:r>
            <a:endParaRPr lang="fr-B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2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games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An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example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: Warcraft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series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Why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choice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?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Warcraft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map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Before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this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map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…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Books come to help!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074992" y="188640"/>
            <a:ext cx="2714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/>
          <p:cNvSpPr txBox="1">
            <a:spLocks/>
          </p:cNvSpPr>
          <p:nvPr/>
        </p:nvSpPr>
        <p:spPr>
          <a:xfrm>
            <a:off x="683568" y="836712"/>
            <a:ext cx="7704856" cy="59046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rgbClr val="777777"/>
                </a:solidFill>
              </a:rPr>
              <a:t> Introduction</a:t>
            </a: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2"/>
                </a:solidFill>
              </a:rPr>
              <a:t> Importance of scenarios in </a:t>
            </a:r>
            <a:r>
              <a:rPr lang="fr-BE" sz="2800" dirty="0" err="1" smtClean="0">
                <a:solidFill>
                  <a:schemeClr val="tx2"/>
                </a:solidFill>
              </a:rPr>
              <a:t>games</a:t>
            </a:r>
            <a:endParaRPr lang="fr-BE" sz="2800" dirty="0" smtClean="0">
              <a:solidFill>
                <a:schemeClr val="tx2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92D050"/>
                </a:solidFill>
              </a:rPr>
              <a:t>Evolution of scenarios</a:t>
            </a: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err="1" smtClean="0">
                <a:solidFill>
                  <a:srgbClr val="FFFFFF"/>
                </a:solidFill>
              </a:rPr>
              <a:t>Scenarist’s</a:t>
            </a:r>
            <a:r>
              <a:rPr lang="fr-BE" sz="2800" dirty="0" smtClean="0">
                <a:solidFill>
                  <a:srgbClr val="FFFFFF"/>
                </a:solidFill>
              </a:rPr>
              <a:t> </a:t>
            </a:r>
            <a:r>
              <a:rPr lang="fr-BE" sz="2800" dirty="0" err="1" smtClean="0">
                <a:solidFill>
                  <a:srgbClr val="FFFFFF"/>
                </a:solidFill>
              </a:rPr>
              <a:t>role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832104" lvl="1" indent="-342900">
              <a:spcBef>
                <a:spcPts val="700"/>
              </a:spcBef>
              <a:buSzPct val="95000"/>
              <a:buFont typeface="Wingdings" pitchFamily="2" charset="2"/>
              <a:buChar char="§"/>
            </a:pPr>
            <a:r>
              <a:rPr lang="fr-BE" sz="2800" dirty="0" smtClean="0">
                <a:solidFill>
                  <a:srgbClr val="FFFFFF"/>
                </a:solidFill>
              </a:rPr>
              <a:t>Scenario in 5 </a:t>
            </a:r>
            <a:r>
              <a:rPr lang="fr-BE" sz="2800" dirty="0" err="1" smtClean="0">
                <a:solidFill>
                  <a:srgbClr val="FFFFFF"/>
                </a:solidFill>
              </a:rPr>
              <a:t>steps</a:t>
            </a:r>
            <a:endParaRPr lang="fr-BE" sz="2800" dirty="0" smtClean="0">
              <a:solidFill>
                <a:srgbClr val="FFFFFF"/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An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example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Warcraft</a:t>
            </a: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BE" sz="2800" dirty="0" err="1" smtClean="0">
                <a:solidFill>
                  <a:schemeClr val="tx1">
                    <a:lumMod val="50000"/>
                  </a:schemeClr>
                </a:solidFill>
              </a:rPr>
              <a:t>series</a:t>
            </a:r>
            <a:endParaRPr lang="fr-BE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374904" lvl="0" indent="-342900">
              <a:spcBef>
                <a:spcPts val="700"/>
              </a:spcBef>
              <a:buSzPct val="95000"/>
              <a:buFont typeface="Wingdings" pitchFamily="2" charset="2"/>
              <a:buChar char="q"/>
              <a:defRPr/>
            </a:pPr>
            <a:r>
              <a:rPr lang="fr-BE" sz="2800" dirty="0" smtClean="0">
                <a:solidFill>
                  <a:schemeClr val="tx1">
                    <a:lumMod val="50000"/>
                  </a:schemeClr>
                </a:solidFill>
              </a:rPr>
              <a:t> Conclusion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748312" y="188640"/>
            <a:ext cx="6041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sp>
        <p:nvSpPr>
          <p:cNvPr id="16" name="Arc 15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8" name="Arc 17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Arc 18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smtClean="0"/>
              <a:t>Evolution of scenarios	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564904"/>
            <a:ext cx="368001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564904"/>
            <a:ext cx="443712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smtClean="0"/>
              <a:t>Evolution of scenarios	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140968"/>
            <a:ext cx="5094901" cy="342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4536504" cy="340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smtClean="0"/>
              <a:t>Evolution of scenarios	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63627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smtClean="0"/>
              <a:t>Evolution of scenarios	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endParaRPr lang="fr-BE" sz="2800" dirty="0" smtClean="0"/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5395664" cy="472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662853"/>
            <a:ext cx="8820472" cy="965947"/>
          </a:xfrm>
        </p:spPr>
        <p:txBody>
          <a:bodyPr/>
          <a:lstStyle/>
          <a:p>
            <a:r>
              <a:rPr lang="fr-BE" dirty="0" smtClean="0"/>
              <a:t>Evolution of scenarios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3568" y="1988840"/>
            <a:ext cx="7884368" cy="20882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BE" sz="2800" dirty="0" smtClean="0"/>
              <a:t> </a:t>
            </a:r>
            <a:r>
              <a:rPr lang="fr-BE" sz="2800" dirty="0" err="1" smtClean="0"/>
              <a:t>Differences</a:t>
            </a:r>
            <a:r>
              <a:rPr lang="fr-BE" sz="2800" dirty="0" smtClean="0"/>
              <a:t> </a:t>
            </a:r>
            <a:r>
              <a:rPr lang="fr-BE" sz="2800" dirty="0" err="1" smtClean="0"/>
              <a:t>between</a:t>
            </a:r>
            <a:r>
              <a:rPr lang="fr-BE" sz="2800" dirty="0" smtClean="0"/>
              <a:t> </a:t>
            </a:r>
            <a:r>
              <a:rPr lang="fr-BE" sz="2800" dirty="0" err="1" smtClean="0"/>
              <a:t>games</a:t>
            </a:r>
            <a:r>
              <a:rPr lang="fr-BE" sz="2800" dirty="0" smtClean="0"/>
              <a:t>: 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fr-BE" sz="2600" dirty="0" smtClean="0"/>
              <a:t> </a:t>
            </a:r>
            <a:r>
              <a:rPr lang="fr-BE" sz="2600" dirty="0" err="1" smtClean="0"/>
              <a:t>Gameplay</a:t>
            </a:r>
            <a:endParaRPr lang="fr-BE" sz="2600" dirty="0" smtClean="0"/>
          </a:p>
          <a:p>
            <a:pPr lvl="1">
              <a:buClrTx/>
              <a:buFont typeface="Wingdings" pitchFamily="2" charset="2"/>
              <a:buChar char="q"/>
            </a:pPr>
            <a:r>
              <a:rPr lang="fr-BE" sz="2600" dirty="0" smtClean="0"/>
              <a:t> </a:t>
            </a:r>
            <a:r>
              <a:rPr lang="fr-BE" sz="2600" dirty="0" err="1" smtClean="0"/>
              <a:t>Graphics</a:t>
            </a:r>
            <a:endParaRPr lang="fr-BE" sz="2600" dirty="0" smtClean="0"/>
          </a:p>
          <a:p>
            <a:pPr lvl="1">
              <a:buClrTx/>
              <a:buFont typeface="Wingdings" pitchFamily="2" charset="2"/>
              <a:buChar char="q"/>
            </a:pPr>
            <a:r>
              <a:rPr lang="fr-BE" sz="2600" dirty="0" smtClean="0"/>
              <a:t> Scenario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23528" y="62068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/>
          <p:nvPr/>
        </p:nvSpPr>
        <p:spPr>
          <a:xfrm rot="12086623">
            <a:off x="590581" y="-186424"/>
            <a:ext cx="864096" cy="83671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Arc 11"/>
          <p:cNvSpPr/>
          <p:nvPr/>
        </p:nvSpPr>
        <p:spPr>
          <a:xfrm rot="2909889">
            <a:off x="93876" y="-21798"/>
            <a:ext cx="504056" cy="1152128"/>
          </a:xfrm>
          <a:prstGeom prst="arc">
            <a:avLst>
              <a:gd name="adj1" fmla="val 1657837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Arc 12"/>
          <p:cNvSpPr/>
          <p:nvPr/>
        </p:nvSpPr>
        <p:spPr>
          <a:xfrm rot="12086623">
            <a:off x="662590" y="-128992"/>
            <a:ext cx="864096" cy="836712"/>
          </a:xfrm>
          <a:prstGeom prst="arc">
            <a:avLst>
              <a:gd name="adj1" fmla="val 1703288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ZoneTexte 14"/>
          <p:cNvSpPr txBox="1"/>
          <p:nvPr/>
        </p:nvSpPr>
        <p:spPr>
          <a:xfrm>
            <a:off x="971600" y="188640"/>
            <a:ext cx="781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dirty="0" smtClean="0"/>
              <a:t>Importance of scenarios in </a:t>
            </a:r>
            <a:r>
              <a:rPr lang="fr-BE" dirty="0" err="1" smtClean="0"/>
              <a:t>games</a:t>
            </a:r>
            <a:r>
              <a:rPr lang="fr-BE" dirty="0" smtClean="0"/>
              <a:t>  |  Scenarios in </a:t>
            </a:r>
            <a:r>
              <a:rPr lang="fr-BE" dirty="0" err="1" smtClean="0"/>
              <a:t>games</a:t>
            </a:r>
            <a:r>
              <a:rPr lang="fr-BE" dirty="0" smtClean="0"/>
              <a:t> - 2011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Vert">
      <a:dk1>
        <a:sysClr val="windowText" lastClr="000000"/>
      </a:dk1>
      <a:lt1>
        <a:sysClr val="window" lastClr="FFFFFF"/>
      </a:lt1>
      <a:dk2>
        <a:srgbClr val="006600"/>
      </a:dk2>
      <a:lt2>
        <a:srgbClr val="EEECE1"/>
      </a:lt2>
      <a:accent1>
        <a:srgbClr val="0066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707</Words>
  <Application>Microsoft Office PowerPoint</Application>
  <PresentationFormat>Affichage à l'écran (4:3)</PresentationFormat>
  <Paragraphs>145</Paragraphs>
  <Slides>23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IntroducingPowerPoint2007</vt:lpstr>
      <vt:lpstr>Scenarios in games  2011</vt:lpstr>
      <vt:lpstr>Diapositive 2</vt:lpstr>
      <vt:lpstr>Diapositive 3</vt:lpstr>
      <vt:lpstr>Diapositive 4</vt:lpstr>
      <vt:lpstr>Evolution of scenarios </vt:lpstr>
      <vt:lpstr>Evolution of scenarios </vt:lpstr>
      <vt:lpstr>Evolution of scenarios </vt:lpstr>
      <vt:lpstr>Evolution of scenarios </vt:lpstr>
      <vt:lpstr>Evolution of scenarios</vt:lpstr>
      <vt:lpstr>Diapositive 10</vt:lpstr>
      <vt:lpstr>Scenarist’s role</vt:lpstr>
      <vt:lpstr>Diapositive 12</vt:lpstr>
      <vt:lpstr>Creation of a scenario in 5 steps</vt:lpstr>
      <vt:lpstr>Diapositive 14</vt:lpstr>
      <vt:lpstr>Why this choice?</vt:lpstr>
      <vt:lpstr>Diapositive 16</vt:lpstr>
      <vt:lpstr>Warcraft map</vt:lpstr>
      <vt:lpstr>Diapositive 18</vt:lpstr>
      <vt:lpstr>Before this map…</vt:lpstr>
      <vt:lpstr>Diapositive 20</vt:lpstr>
      <vt:lpstr>Books come to help!</vt:lpstr>
      <vt:lpstr>Diapositive 22</vt:lpstr>
      <vt:lpstr>The end… Any question?    Thanks!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2010-09-26T09:17:45Z</dcterms:created>
  <dcterms:modified xsi:type="dcterms:W3CDTF">2011-02-28T16:39:30Z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1036</vt:i4>
  </property>
  <property fmtid="{D5CDD505-2E9C-101B-9397-08002B2CF9AE}" pid="3" name="_Version">
    <vt:lpwstr>12.0.4518</vt:lpwstr>
  </property>
</Properties>
</file>