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4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0E09"/>
    <a:srgbClr val="D8B576"/>
    <a:srgbClr val="36331E"/>
    <a:srgbClr val="4A452A"/>
    <a:srgbClr val="0D0D0D"/>
    <a:srgbClr val="7FA5C7"/>
    <a:srgbClr val="76A4DC"/>
    <a:srgbClr val="000000"/>
    <a:srgbClr val="E86E0A"/>
    <a:srgbClr val="C8963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117" autoAdjust="0"/>
  </p:normalViewPr>
  <p:slideViewPr>
    <p:cSldViewPr>
      <p:cViewPr>
        <p:scale>
          <a:sx n="100" d="100"/>
          <a:sy n="100" d="100"/>
        </p:scale>
        <p:origin x="-516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8CACD5-6DF0-4C00-AF39-D5B8AFF426F6}" type="datetimeFigureOut">
              <a:rPr lang="fr-FR" smtClean="0"/>
              <a:pPr/>
              <a:t>09/11/2009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E45EF4-A792-4F41-8A45-D2097F97A85D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45EF4-A792-4F41-8A45-D2097F97A85D}" type="slidenum">
              <a:rPr lang="fr-BE" smtClean="0"/>
              <a:pPr/>
              <a:t>3</a:t>
            </a:fld>
            <a:endParaRPr lang="fr-B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45EF4-A792-4F41-8A45-D2097F97A85D}" type="slidenum">
              <a:rPr lang="fr-BE" smtClean="0"/>
              <a:pPr/>
              <a:t>12</a:t>
            </a:fld>
            <a:endParaRPr lang="fr-B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45EF4-A792-4F41-8A45-D2097F97A85D}" type="slidenum">
              <a:rPr lang="fr-BE" smtClean="0"/>
              <a:pPr/>
              <a:t>13</a:t>
            </a:fld>
            <a:endParaRPr lang="fr-B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45EF4-A792-4F41-8A45-D2097F97A85D}" type="slidenum">
              <a:rPr lang="fr-BE" smtClean="0"/>
              <a:pPr/>
              <a:t>14</a:t>
            </a:fld>
            <a:endParaRPr lang="fr-B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45EF4-A792-4F41-8A45-D2097F97A85D}" type="slidenum">
              <a:rPr lang="fr-BE" smtClean="0"/>
              <a:pPr/>
              <a:t>15</a:t>
            </a:fld>
            <a:endParaRPr lang="fr-B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45EF4-A792-4F41-8A45-D2097F97A85D}" type="slidenum">
              <a:rPr lang="fr-BE" smtClean="0"/>
              <a:pPr/>
              <a:t>4</a:t>
            </a:fld>
            <a:endParaRPr lang="fr-B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45EF4-A792-4F41-8A45-D2097F97A85D}" type="slidenum">
              <a:rPr lang="fr-BE" smtClean="0"/>
              <a:pPr/>
              <a:t>5</a:t>
            </a:fld>
            <a:endParaRPr lang="fr-B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45EF4-A792-4F41-8A45-D2097F97A85D}" type="slidenum">
              <a:rPr lang="fr-BE" smtClean="0"/>
              <a:pPr/>
              <a:t>6</a:t>
            </a:fld>
            <a:endParaRPr lang="fr-B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45EF4-A792-4F41-8A45-D2097F97A85D}" type="slidenum">
              <a:rPr lang="fr-BE" smtClean="0"/>
              <a:pPr/>
              <a:t>7</a:t>
            </a:fld>
            <a:endParaRPr lang="fr-B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45EF4-A792-4F41-8A45-D2097F97A85D}" type="slidenum">
              <a:rPr lang="fr-BE" smtClean="0"/>
              <a:pPr/>
              <a:t>8</a:t>
            </a:fld>
            <a:endParaRPr lang="fr-B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45EF4-A792-4F41-8A45-D2097F97A85D}" type="slidenum">
              <a:rPr lang="fr-BE" smtClean="0"/>
              <a:pPr/>
              <a:t>9</a:t>
            </a:fld>
            <a:endParaRPr lang="fr-B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45EF4-A792-4F41-8A45-D2097F97A85D}" type="slidenum">
              <a:rPr lang="fr-BE" smtClean="0"/>
              <a:pPr/>
              <a:t>10</a:t>
            </a:fld>
            <a:endParaRPr lang="fr-B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ICI : </a:t>
            </a:r>
            <a:r>
              <a:rPr lang="fr-BE" smtClean="0"/>
              <a:t>interface buildings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45EF4-A792-4F41-8A45-D2097F97A85D}" type="slidenum">
              <a:rPr lang="fr-BE" smtClean="0"/>
              <a:pPr/>
              <a:t>11</a:t>
            </a:fld>
            <a:endParaRPr lang="fr-B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1F80-44D3-4F2C-9E7B-CC375C168E01}" type="datetimeFigureOut">
              <a:rPr lang="fr-FR" smtClean="0"/>
              <a:pPr/>
              <a:t>09/11/2009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A97F5-3CBC-41E8-8745-29D3FCEDFA5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1F80-44D3-4F2C-9E7B-CC375C168E01}" type="datetimeFigureOut">
              <a:rPr lang="fr-FR" smtClean="0"/>
              <a:pPr/>
              <a:t>09/11/2009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A97F5-3CBC-41E8-8745-29D3FCEDFA5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1F80-44D3-4F2C-9E7B-CC375C168E01}" type="datetimeFigureOut">
              <a:rPr lang="fr-FR" smtClean="0"/>
              <a:pPr/>
              <a:t>09/11/2009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A97F5-3CBC-41E8-8745-29D3FCEDFA5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1F80-44D3-4F2C-9E7B-CC375C168E01}" type="datetimeFigureOut">
              <a:rPr lang="fr-FR" smtClean="0"/>
              <a:pPr/>
              <a:t>09/11/2009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A97F5-3CBC-41E8-8745-29D3FCEDFA5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1F80-44D3-4F2C-9E7B-CC375C168E01}" type="datetimeFigureOut">
              <a:rPr lang="fr-FR" smtClean="0"/>
              <a:pPr/>
              <a:t>09/11/2009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A97F5-3CBC-41E8-8745-29D3FCEDFA5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1F80-44D3-4F2C-9E7B-CC375C168E01}" type="datetimeFigureOut">
              <a:rPr lang="fr-FR" smtClean="0"/>
              <a:pPr/>
              <a:t>09/11/2009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A97F5-3CBC-41E8-8745-29D3FCEDFA5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1F80-44D3-4F2C-9E7B-CC375C168E01}" type="datetimeFigureOut">
              <a:rPr lang="fr-FR" smtClean="0"/>
              <a:pPr/>
              <a:t>09/11/2009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A97F5-3CBC-41E8-8745-29D3FCEDFA5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1F80-44D3-4F2C-9E7B-CC375C168E01}" type="datetimeFigureOut">
              <a:rPr lang="fr-FR" smtClean="0"/>
              <a:pPr/>
              <a:t>09/11/2009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A97F5-3CBC-41E8-8745-29D3FCEDFA5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1F80-44D3-4F2C-9E7B-CC375C168E01}" type="datetimeFigureOut">
              <a:rPr lang="fr-FR" smtClean="0"/>
              <a:pPr/>
              <a:t>09/11/2009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A97F5-3CBC-41E8-8745-29D3FCEDFA5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1F80-44D3-4F2C-9E7B-CC375C168E01}" type="datetimeFigureOut">
              <a:rPr lang="fr-FR" smtClean="0"/>
              <a:pPr/>
              <a:t>09/11/2009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A97F5-3CBC-41E8-8745-29D3FCEDFA5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1F80-44D3-4F2C-9E7B-CC375C168E01}" type="datetimeFigureOut">
              <a:rPr lang="fr-FR" smtClean="0"/>
              <a:pPr/>
              <a:t>09/11/2009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A97F5-3CBC-41E8-8745-29D3FCEDFA5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B1F80-44D3-4F2C-9E7B-CC375C168E01}" type="datetimeFigureOut">
              <a:rPr lang="fr-FR" smtClean="0"/>
              <a:pPr/>
              <a:t>09/11/2009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A97F5-3CBC-41E8-8745-29D3FCEDFA5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56400" y="378000"/>
            <a:ext cx="6500858" cy="357190"/>
          </a:xfrm>
        </p:spPr>
        <p:txBody>
          <a:bodyPr>
            <a:noAutofit/>
          </a:bodyPr>
          <a:lstStyle/>
          <a:p>
            <a:pPr algn="l"/>
            <a:r>
              <a:rPr lang="fr-BE" sz="28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The </a:t>
            </a:r>
            <a:r>
              <a:rPr lang="fr-BE" sz="2800" b="1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development</a:t>
            </a:r>
            <a:r>
              <a:rPr lang="fr-BE" sz="28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of Heroes of </a:t>
            </a:r>
            <a:r>
              <a:rPr lang="fr-BE" sz="2800" b="1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Might</a:t>
            </a:r>
            <a:r>
              <a:rPr lang="fr-BE" sz="28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and </a:t>
            </a:r>
            <a:r>
              <a:rPr lang="fr-BE" sz="2800" b="1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Magic</a:t>
            </a:r>
            <a:r>
              <a:rPr lang="fr-BE" sz="28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V</a:t>
            </a:r>
            <a:endParaRPr lang="fr-BE" sz="2800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000628" y="5429264"/>
            <a:ext cx="3643338" cy="928694"/>
          </a:xfrm>
          <a:solidFill>
            <a:srgbClr val="000000">
              <a:alpha val="50196"/>
            </a:srgb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Student</a:t>
            </a:r>
            <a:r>
              <a:rPr lang="fr-BE" sz="2400" dirty="0" smtClean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 : David </a:t>
            </a:r>
            <a:r>
              <a:rPr lang="fr-BE" sz="2400" dirty="0" err="1" smtClean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Taralla</a:t>
            </a:r>
            <a:endParaRPr lang="fr-BE" sz="2400" dirty="0" smtClean="0">
              <a:solidFill>
                <a:schemeClr val="bg1">
                  <a:lumMod val="75000"/>
                </a:schemeClr>
              </a:solidFill>
              <a:latin typeface="Monotype Corsiva" pitchFamily="66" charset="0"/>
            </a:endParaRPr>
          </a:p>
          <a:p>
            <a:pPr algn="just"/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University</a:t>
            </a:r>
            <a:r>
              <a:rPr lang="fr-BE" sz="2400" dirty="0" smtClean="0">
                <a:solidFill>
                  <a:schemeClr val="bg1">
                    <a:lumMod val="75000"/>
                  </a:schemeClr>
                </a:solidFill>
                <a:latin typeface="Monotype Corsiva" pitchFamily="66" charset="0"/>
              </a:rPr>
              <a:t> of Liège, 2009-2010</a:t>
            </a:r>
            <a:endParaRPr lang="fr-BE" sz="2400" dirty="0">
              <a:solidFill>
                <a:schemeClr val="bg1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1268" name="Picture 4" descr="http://www.heroescorner.de/Heroes_V/images/Tagebuch/WIP_Town_03_N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785794"/>
            <a:ext cx="6215106" cy="4451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 descr="http://www.heroescorner.de/Heroes_V/images/Tagebuch/WIP_Champion_01_N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785794"/>
            <a:ext cx="4096445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2" name="Picture 8" descr="http://www.heroescorner.de/Heroes_V/images/Tagebuch/WIP_Programming_05_Nr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09" y="3500438"/>
            <a:ext cx="3737335" cy="2840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56400" y="378000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The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of Heroes of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Might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and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Magic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V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71472" y="857232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i="0" u="sng" strike="noStrike" kern="1200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Main </a:t>
            </a:r>
            <a:r>
              <a:rPr kumimoji="0" lang="fr-BE" sz="2800" i="0" u="sng" strike="noStrike" kern="1200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endParaRPr kumimoji="0" lang="fr-BE" sz="2800" i="0" u="sng" strike="noStrike" kern="1200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11" name="Image 10" descr="icon-0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90621" y="857232"/>
            <a:ext cx="2092112" cy="2092112"/>
          </a:xfrm>
          <a:prstGeom prst="rect">
            <a:avLst/>
          </a:prstGeom>
        </p:spPr>
      </p:pic>
      <p:sp>
        <p:nvSpPr>
          <p:cNvPr id="13" name="Titre 1"/>
          <p:cNvSpPr txBox="1">
            <a:spLocks/>
          </p:cNvSpPr>
          <p:nvPr/>
        </p:nvSpPr>
        <p:spPr>
          <a:xfrm>
            <a:off x="571472" y="1285860"/>
            <a:ext cx="5286412" cy="2928958"/>
          </a:xfrm>
          <a:prstGeom prst="rect">
            <a:avLst/>
          </a:prstGeom>
          <a:solidFill>
            <a:srgbClr val="0D0D0D">
              <a:alpha val="50196"/>
            </a:srgb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dirty="0">
                <a:solidFill>
                  <a:srgbClr val="0F0E09"/>
                </a:solidFill>
              </a:rPr>
              <a:t>To new producer, new universe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</a:rPr>
              <a:t> Concept arts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</a:rPr>
              <a:t> Artworks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</a:rPr>
              <a:t> Mood, atmosphere &amp; tone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</a:rPr>
              <a:t> Enacting core rules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</a:rPr>
              <a:t> Coding artificial intelligence algorithms</a:t>
            </a:r>
            <a:endParaRPr lang="en-US" sz="2000" dirty="0">
              <a:solidFill>
                <a:srgbClr val="0F0E09"/>
              </a:solidFill>
            </a:endParaRP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</a:rPr>
              <a:t> Balancing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</a:rPr>
              <a:t> Features selection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</a:rPr>
              <a:t> Example : the town building interface</a:t>
            </a:r>
            <a:endParaRPr lang="en-US" sz="2000" dirty="0">
              <a:solidFill>
                <a:srgbClr val="0F0E0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56400" y="378000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The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of Heroes of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Might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and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Magic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V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71472" y="857232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i="0" u="sng" strike="noStrike" kern="1200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Main </a:t>
            </a:r>
            <a:r>
              <a:rPr kumimoji="0" lang="fr-BE" sz="2800" i="0" u="sng" strike="noStrike" kern="1200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endParaRPr kumimoji="0" lang="fr-BE" sz="2800" i="0" u="sng" strike="noStrike" kern="1200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2050" name="Picture 2" descr="http://mightandmagic.us.ubi.com/images/HeroesV_PC_203_Inferno_Town_O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0133" y="1285860"/>
            <a:ext cx="6643734" cy="4982801"/>
          </a:xfrm>
          <a:prstGeom prst="rect">
            <a:avLst/>
          </a:prstGeom>
          <a:noFill/>
        </p:spPr>
      </p:pic>
      <p:pic>
        <p:nvPicPr>
          <p:cNvPr id="2" name="Picture 2" descr="http://mightandmagic.us.ubi.com/images/HeroesV_PC_202_Inferno_Town_Ol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1285812"/>
            <a:ext cx="6643734" cy="4982801"/>
          </a:xfrm>
          <a:prstGeom prst="rect">
            <a:avLst/>
          </a:prstGeom>
          <a:noFill/>
        </p:spPr>
      </p:pic>
      <p:pic>
        <p:nvPicPr>
          <p:cNvPr id="2054" name="Picture 6" descr="http://mightandmagic.us.ubi.com/images/HeroesV_PC_204_Haven_Town_Intermediat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3" y="1209706"/>
            <a:ext cx="6769085" cy="5076814"/>
          </a:xfrm>
          <a:prstGeom prst="rect">
            <a:avLst/>
          </a:prstGeom>
          <a:noFill/>
        </p:spPr>
      </p:pic>
      <p:pic>
        <p:nvPicPr>
          <p:cNvPr id="2052" name="Picture 4" descr="http://mightandmagic.us.ubi.com/images/HeroesV_PC_205_Haven_Town_Intermediat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4414" y="1214422"/>
            <a:ext cx="6786546" cy="50899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2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3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56400" y="378000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The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of Heroes of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Might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and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Magic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V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71472" y="857232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i="0" u="sng" strike="noStrike" kern="1200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Contact </a:t>
            </a:r>
            <a:r>
              <a:rPr kumimoji="0" lang="fr-BE" sz="2800" i="0" u="sng" strike="noStrike" kern="1200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with</a:t>
            </a:r>
            <a:r>
              <a:rPr kumimoji="0" lang="fr-BE" sz="2800" i="0" u="sng" strike="noStrike" kern="1200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the public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642910" y="1285860"/>
            <a:ext cx="5286412" cy="5000660"/>
          </a:xfrm>
          <a:prstGeom prst="rect">
            <a:avLst/>
          </a:prstGeom>
          <a:solidFill>
            <a:srgbClr val="0D0D0D">
              <a:alpha val="50196"/>
            </a:srgb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i="0" strike="noStrike" kern="1200" spc="0" normalizeH="0" baseline="0" noProof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strike="noStrike" kern="1200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work before the </a:t>
            </a:r>
            <a:r>
              <a:rPr kumimoji="0" lang="en-US" sz="2000" strike="noStrike" kern="1200" spc="0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development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Feedback about the previous games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baseline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Graphical design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baseline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i="0" strike="noStrike" kern="1200" spc="0" normalizeH="0" baseline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From 2D to 3D &amp; what it </a:t>
            </a: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means</a:t>
            </a: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strike="noStrike" kern="1200" spc="0" normalizeH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strike="noStrike" kern="1200" spc="0" normalizeH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Main development</a:t>
            </a:r>
            <a:endParaRPr kumimoji="0" lang="en-US" sz="2000" strike="noStrike" kern="1200" spc="0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baseline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To new producer, new universe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Concept arts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i="0" strike="noStrike" kern="1200" spc="0" normalizeH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Artworks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Mood, atmosphere &amp; tone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baseline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i="0" strike="noStrike" kern="1200" spc="0" normalizeH="0" baseline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Enacting core rules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</a:rPr>
              <a:t> Coding </a:t>
            </a:r>
            <a:r>
              <a:rPr lang="en-US" sz="2000" dirty="0">
                <a:solidFill>
                  <a:srgbClr val="0F0E09"/>
                </a:solidFill>
              </a:rPr>
              <a:t>artificial intelligence algorithms</a:t>
            </a:r>
            <a:endParaRPr lang="en-US" sz="2000" dirty="0" smtClean="0">
              <a:solidFill>
                <a:srgbClr val="0F0E09"/>
              </a:solidFill>
              <a:latin typeface="+mj-lt"/>
              <a:ea typeface="+mj-ea"/>
              <a:cs typeface="+mj-cs"/>
            </a:endParaRP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Balancing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</a:rPr>
              <a:t> Features </a:t>
            </a:r>
            <a:r>
              <a:rPr lang="en-US" sz="2000" dirty="0">
                <a:solidFill>
                  <a:srgbClr val="0F0E09"/>
                </a:solidFill>
              </a:rPr>
              <a:t>selection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</a:rPr>
              <a:t> Example : the town building </a:t>
            </a:r>
            <a:r>
              <a:rPr lang="en-US" sz="2000" dirty="0" smtClean="0">
                <a:solidFill>
                  <a:srgbClr val="0F0E09"/>
                </a:solidFill>
              </a:rPr>
              <a:t>interface</a:t>
            </a:r>
            <a:endParaRPr lang="en-US" sz="2000" dirty="0" smtClean="0">
              <a:solidFill>
                <a:srgbClr val="0F0E09"/>
              </a:solidFill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i="1" dirty="0" smtClean="0">
                <a:solidFill>
                  <a:srgbClr val="D8B576"/>
                </a:solidFill>
                <a:latin typeface="+mj-lt"/>
                <a:ea typeface="+mj-ea"/>
                <a:cs typeface="+mj-cs"/>
              </a:rPr>
              <a:t>Contact with the public</a:t>
            </a: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The work after the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56400" y="378000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The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of Heroes of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Might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and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Magic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V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71472" y="857232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i="0" u="sng" strike="noStrike" kern="1200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The </a:t>
            </a:r>
            <a:r>
              <a:rPr kumimoji="0" lang="fr-BE" sz="2800" i="0" u="sng" strike="noStrike" kern="1200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work</a:t>
            </a:r>
            <a:r>
              <a:rPr kumimoji="0" lang="fr-BE" sz="2800" i="0" u="sng" strike="noStrike" kern="1200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fr-BE" sz="2800" i="0" u="sng" strike="noStrike" kern="1200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after</a:t>
            </a:r>
            <a:r>
              <a:rPr kumimoji="0" lang="fr-BE" sz="2800" i="0" u="sng" strike="noStrike" kern="1200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the </a:t>
            </a:r>
            <a:r>
              <a:rPr kumimoji="0" lang="fr-BE" sz="2800" i="0" u="sng" strike="noStrike" kern="1200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endParaRPr kumimoji="0" lang="fr-BE" sz="2800" i="0" u="sng" strike="noStrike" kern="1200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642910" y="1285860"/>
            <a:ext cx="5286412" cy="5000660"/>
          </a:xfrm>
          <a:prstGeom prst="rect">
            <a:avLst/>
          </a:prstGeom>
          <a:solidFill>
            <a:srgbClr val="0D0D0D">
              <a:alpha val="50196"/>
            </a:srgb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i="0" strike="noStrike" kern="1200" spc="0" normalizeH="0" baseline="0" noProof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strike="noStrike" kern="1200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work before the </a:t>
            </a:r>
            <a:r>
              <a:rPr kumimoji="0" lang="en-US" sz="2000" strike="noStrike" kern="1200" spc="0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development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Feedback about the previous games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baseline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Graphical design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baseline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i="0" strike="noStrike" kern="1200" spc="0" normalizeH="0" baseline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From 2D to 3D &amp; what it </a:t>
            </a: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means</a:t>
            </a: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strike="noStrike" kern="1200" spc="0" normalizeH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strike="noStrike" kern="1200" spc="0" normalizeH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Main development</a:t>
            </a:r>
            <a:endParaRPr kumimoji="0" lang="en-US" sz="2000" strike="noStrike" kern="1200" spc="0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baseline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To new producer, new universe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Concept arts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i="0" strike="noStrike" kern="1200" spc="0" normalizeH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Artworks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Mood, atmosphere &amp; tone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baseline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i="0" strike="noStrike" kern="1200" spc="0" normalizeH="0" baseline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Enacting core rules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</a:rPr>
              <a:t> Coding </a:t>
            </a:r>
            <a:r>
              <a:rPr lang="en-US" sz="2000" dirty="0">
                <a:solidFill>
                  <a:srgbClr val="0F0E09"/>
                </a:solidFill>
              </a:rPr>
              <a:t>artificial intelligence algorithms</a:t>
            </a:r>
            <a:endParaRPr lang="en-US" sz="2000" dirty="0" smtClean="0">
              <a:solidFill>
                <a:srgbClr val="0F0E09"/>
              </a:solidFill>
              <a:latin typeface="+mj-lt"/>
              <a:ea typeface="+mj-ea"/>
              <a:cs typeface="+mj-cs"/>
            </a:endParaRP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Balancing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</a:rPr>
              <a:t> Features </a:t>
            </a:r>
            <a:r>
              <a:rPr lang="en-US" sz="2000" dirty="0">
                <a:solidFill>
                  <a:srgbClr val="0F0E09"/>
                </a:solidFill>
              </a:rPr>
              <a:t>selection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</a:rPr>
              <a:t> Example : the town building </a:t>
            </a:r>
            <a:r>
              <a:rPr lang="en-US" sz="2000" dirty="0" smtClean="0">
                <a:solidFill>
                  <a:srgbClr val="0F0E09"/>
                </a:solidFill>
              </a:rPr>
              <a:t>interface</a:t>
            </a:r>
            <a:endParaRPr lang="en-US" sz="2000" dirty="0" smtClean="0">
              <a:solidFill>
                <a:srgbClr val="0F0E09"/>
              </a:solidFill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Contact with the public</a:t>
            </a: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i="1" dirty="0" smtClean="0">
                <a:solidFill>
                  <a:srgbClr val="D8B576"/>
                </a:solidFill>
                <a:latin typeface="+mj-lt"/>
                <a:ea typeface="+mj-ea"/>
                <a:cs typeface="+mj-cs"/>
              </a:rPr>
              <a:t>The work after the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38" dur="5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56" dur="500"/>
                                        <p:tgtEl>
                                          <p:spTgt spid="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5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56400" y="378000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The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of Heroes of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Might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and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Magic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V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71472" y="857232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i="0" u="sng" strike="noStrike" kern="1200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Sources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642910" y="1285860"/>
            <a:ext cx="5286412" cy="5000660"/>
          </a:xfrm>
          <a:prstGeom prst="rect">
            <a:avLst/>
          </a:prstGeom>
          <a:solidFill>
            <a:srgbClr val="0D0D0D">
              <a:alpha val="50196"/>
            </a:srgb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i="0" strike="noStrike" kern="1200" spc="0" normalizeH="0" baseline="0" noProof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Developers </a:t>
            </a: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diary on </a:t>
            </a:r>
            <a:r>
              <a:rPr lang="en-US" sz="2000" noProof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Might &amp; Magic® Website :</a:t>
            </a:r>
          </a:p>
          <a:p>
            <a:pPr lvl="1">
              <a:spcBef>
                <a:spcPct val="0"/>
              </a:spcBef>
              <a:defRPr/>
            </a:pP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http://www.MightandMagic.com</a:t>
            </a:r>
          </a:p>
          <a:p>
            <a:pPr lvl="1">
              <a:spcBef>
                <a:spcPct val="0"/>
              </a:spcBef>
              <a:defRPr/>
            </a:pPr>
            <a:endParaRPr lang="en-US" sz="2000" i="1" dirty="0" smtClean="0">
              <a:solidFill>
                <a:srgbClr val="D8B576"/>
              </a:solidFill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Pictures</a:t>
            </a:r>
          </a:p>
          <a:p>
            <a:pPr lvl="1">
              <a:spcBef>
                <a:spcPct val="0"/>
              </a:spcBef>
              <a:defRPr/>
            </a:pP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- Heroes of M&amp;M® III</a:t>
            </a:r>
          </a:p>
          <a:p>
            <a:pPr lvl="1">
              <a:spcBef>
                <a:spcPct val="0"/>
              </a:spcBef>
              <a:defRPr/>
            </a:pP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Heroes of M&amp;M® IV</a:t>
            </a:r>
          </a:p>
          <a:p>
            <a:pPr lvl="1">
              <a:spcBef>
                <a:spcPct val="0"/>
              </a:spcBef>
              <a:defRPr/>
            </a:pP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Heroes of M&amp;M® V</a:t>
            </a:r>
          </a:p>
          <a:p>
            <a:pPr lvl="1">
              <a:spcBef>
                <a:spcPct val="0"/>
              </a:spcBef>
              <a:buFontTx/>
              <a:buChar char="-"/>
              <a:defRPr/>
            </a:pP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Artworks from </a:t>
            </a:r>
            <a:r>
              <a:rPr lang="en-US" sz="20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Nival</a:t>
            </a: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Interractive</a:t>
            </a: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® </a:t>
            </a:r>
          </a:p>
          <a:p>
            <a:pPr lvl="1">
              <a:spcBef>
                <a:spcPct val="0"/>
              </a:spcBef>
              <a:buFontTx/>
              <a:buChar char="-"/>
              <a:defRPr/>
            </a:pP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Scans from Heroes of M&amp;M V Complete Edition Art Book</a:t>
            </a:r>
          </a:p>
          <a:p>
            <a:pPr lvl="1">
              <a:spcBef>
                <a:spcPct val="0"/>
              </a:spcBef>
              <a:defRPr/>
            </a:pPr>
            <a:endParaRPr lang="en-US" sz="2000" i="1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56400" y="378000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The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of Heroes of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Might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and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Magic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V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71472" y="857232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i="0" u="sng" strike="noStrike" kern="1200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Debate</a:t>
            </a:r>
            <a:endParaRPr kumimoji="0" lang="fr-BE" sz="2800" i="0" u="sng" strike="noStrike" kern="1200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642910" y="1285860"/>
            <a:ext cx="7858180" cy="2000264"/>
          </a:xfrm>
          <a:prstGeom prst="rect">
            <a:avLst/>
          </a:prstGeom>
          <a:solidFill>
            <a:srgbClr val="0D0D0D">
              <a:alpha val="50196"/>
            </a:srgb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i="0" strike="noStrike" kern="1200" spc="0" normalizeH="0" baseline="0" noProof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Already played</a:t>
            </a: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en-US" sz="2000" i="0" strike="noStrike" kern="1200" spc="0" normalizeH="0" noProof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Heroes series ?</a:t>
            </a:r>
            <a:r>
              <a:rPr lang="en-US" sz="2000" i="1" noProof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 Your preference : 2D (Heroes I, II, III, IV) or 3D (Heroes V) ? </a:t>
            </a:r>
            <a:r>
              <a:rPr lang="en-US" sz="2000" b="1" i="1" noProof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Why ?</a:t>
            </a:r>
            <a:endParaRPr lang="en-US" sz="2000" i="1" noProof="0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Which part of the development has your preference ? </a:t>
            </a:r>
            <a:r>
              <a:rPr lang="en-US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Why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Music &amp; sounds are very important. </a:t>
            </a:r>
            <a:r>
              <a:rPr lang="en-US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Why ?</a:t>
            </a: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 Give examples.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 “Strategy games are more intelligent than FPS, where the only goal is killing the opponents”. </a:t>
            </a: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Give your opinion.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56400" y="378000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The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of Heroes of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Might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and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Magic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V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71472" y="857232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i="0" u="sng" strike="noStrike" kern="1200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Developping</a:t>
            </a:r>
            <a:r>
              <a:rPr kumimoji="0" lang="fr-BE" sz="2800" i="0" u="sng" strike="noStrike" kern="1200" spc="0" normalizeH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a game</a:t>
            </a:r>
            <a:endParaRPr kumimoji="0" lang="fr-BE" sz="2800" i="0" u="sng" strike="noStrike" kern="1200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642910" y="1285860"/>
            <a:ext cx="5286412" cy="5000660"/>
          </a:xfrm>
          <a:prstGeom prst="rect">
            <a:avLst/>
          </a:prstGeom>
          <a:solidFill>
            <a:srgbClr val="0D0D0D">
              <a:alpha val="50196"/>
            </a:srgb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i="0" strike="noStrike" kern="1200" spc="0" normalizeH="0" baseline="0" noProof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The work before the </a:t>
            </a:r>
            <a:r>
              <a:rPr kumimoji="0" lang="en-US" sz="2000" i="0" strike="noStrike" kern="1200" spc="0" normalizeH="0" baseline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development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Feedback about the previous games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baseline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Graphical design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baseline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i="0" strike="noStrike" kern="1200" spc="0" normalizeH="0" baseline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From 2D to 3D &amp; what it </a:t>
            </a: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means</a:t>
            </a: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i="0" strike="noStrike" kern="1200" spc="0" normalizeH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Main development</a:t>
            </a:r>
            <a:endParaRPr kumimoji="0" lang="en-US" sz="2000" i="0" strike="noStrike" kern="1200" spc="0" normalizeH="0" baseline="0" dirty="0" smtClean="0">
              <a:ln>
                <a:noFill/>
              </a:ln>
              <a:solidFill>
                <a:srgbClr val="0F0E0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baseline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To new producer, new universe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Concept arts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i="0" strike="noStrike" kern="1200" spc="0" normalizeH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Artworks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Mood, atmosphere &amp; tone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baseline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i="0" strike="noStrike" kern="1200" spc="0" normalizeH="0" baseline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Enacting core rules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</a:rPr>
              <a:t> Coding </a:t>
            </a:r>
            <a:r>
              <a:rPr lang="en-US" sz="2000" dirty="0">
                <a:solidFill>
                  <a:srgbClr val="0F0E09"/>
                </a:solidFill>
              </a:rPr>
              <a:t>artificial intelligence algorithms</a:t>
            </a:r>
            <a:endParaRPr lang="en-US" sz="2000" dirty="0" smtClean="0">
              <a:solidFill>
                <a:srgbClr val="0F0E09"/>
              </a:solidFill>
              <a:latin typeface="+mj-lt"/>
              <a:ea typeface="+mj-ea"/>
              <a:cs typeface="+mj-cs"/>
            </a:endParaRP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Balancing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</a:rPr>
              <a:t> Features </a:t>
            </a:r>
            <a:r>
              <a:rPr lang="en-US" sz="2000" dirty="0">
                <a:solidFill>
                  <a:srgbClr val="0F0E09"/>
                </a:solidFill>
              </a:rPr>
              <a:t>selection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</a:rPr>
              <a:t> Example : the town building </a:t>
            </a:r>
            <a:r>
              <a:rPr lang="en-US" sz="2000" dirty="0" smtClean="0">
                <a:solidFill>
                  <a:srgbClr val="0F0E09"/>
                </a:solidFill>
              </a:rPr>
              <a:t>interface</a:t>
            </a:r>
            <a:endParaRPr lang="en-US" sz="2000" dirty="0" smtClean="0">
              <a:solidFill>
                <a:srgbClr val="0F0E09"/>
              </a:solidFill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Contact with the public</a:t>
            </a: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The work after the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56400" y="378000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The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of Heroes of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Might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and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Magic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V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71472" y="857232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i="0" u="sng" strike="noStrike" kern="1200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The </a:t>
            </a:r>
            <a:r>
              <a:rPr kumimoji="0" lang="fr-BE" sz="2800" i="0" u="sng" strike="noStrike" kern="1200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work</a:t>
            </a:r>
            <a:r>
              <a:rPr kumimoji="0" lang="fr-BE" sz="2800" i="0" u="sng" strike="noStrike" kern="1200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fr-BE" sz="2800" i="0" u="sng" strike="noStrike" kern="1200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before</a:t>
            </a:r>
            <a:r>
              <a:rPr kumimoji="0" lang="fr-BE" sz="2800" i="0" u="sng" strike="noStrike" kern="1200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the </a:t>
            </a:r>
            <a:r>
              <a:rPr kumimoji="0" lang="fr-BE" sz="2800" i="0" u="sng" strike="noStrike" kern="1200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endParaRPr kumimoji="0" lang="fr-BE" sz="2800" i="0" u="sng" strike="noStrike" kern="1200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642910" y="1285860"/>
            <a:ext cx="5286412" cy="5000660"/>
          </a:xfrm>
          <a:prstGeom prst="rect">
            <a:avLst/>
          </a:prstGeom>
          <a:solidFill>
            <a:srgbClr val="0D0D0D">
              <a:alpha val="50196"/>
            </a:srgb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i="0" strike="noStrike" kern="1200" spc="0" normalizeH="0" baseline="0" noProof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i="1" strike="noStrike" kern="1200" spc="0" normalizeH="0" baseline="0" noProof="0" dirty="0" smtClean="0">
                <a:ln>
                  <a:noFill/>
                </a:ln>
                <a:solidFill>
                  <a:srgbClr val="D8B57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work before the </a:t>
            </a:r>
            <a:r>
              <a:rPr kumimoji="0" lang="en-US" sz="2000" i="1" strike="noStrike" kern="1200" spc="0" normalizeH="0" baseline="0" dirty="0" smtClean="0">
                <a:ln>
                  <a:noFill/>
                </a:ln>
                <a:solidFill>
                  <a:srgbClr val="D8B57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development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Feedback about the previous games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baseline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Graphical design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baseline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i="0" strike="noStrike" kern="1200" spc="0" normalizeH="0" baseline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From 2D to 3D &amp; what it </a:t>
            </a: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means</a:t>
            </a: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i="0" strike="noStrike" kern="1200" spc="0" normalizeH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Main development</a:t>
            </a:r>
            <a:endParaRPr kumimoji="0" lang="en-US" sz="2000" i="0" strike="noStrike" kern="1200" spc="0" normalizeH="0" baseline="0" dirty="0" smtClean="0">
              <a:ln>
                <a:noFill/>
              </a:ln>
              <a:solidFill>
                <a:srgbClr val="0F0E0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baseline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To new producer, new universe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Concept arts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i="0" strike="noStrike" kern="1200" spc="0" normalizeH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Artworks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Mood, atmosphere &amp; tone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baseline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i="0" strike="noStrike" kern="1200" spc="0" normalizeH="0" baseline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Enacting core rules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</a:rPr>
              <a:t> Coding </a:t>
            </a:r>
            <a:r>
              <a:rPr lang="en-US" sz="2000" dirty="0">
                <a:solidFill>
                  <a:srgbClr val="0F0E09"/>
                </a:solidFill>
              </a:rPr>
              <a:t>artificial intelligence algorithms</a:t>
            </a:r>
            <a:endParaRPr lang="en-US" sz="2000" dirty="0" smtClean="0">
              <a:solidFill>
                <a:srgbClr val="0F0E09"/>
              </a:solidFill>
              <a:latin typeface="+mj-lt"/>
              <a:ea typeface="+mj-ea"/>
              <a:cs typeface="+mj-cs"/>
            </a:endParaRP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Balancing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</a:rPr>
              <a:t> Features </a:t>
            </a:r>
            <a:r>
              <a:rPr lang="en-US" sz="2000" dirty="0">
                <a:solidFill>
                  <a:srgbClr val="0F0E09"/>
                </a:solidFill>
              </a:rPr>
              <a:t>selection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</a:rPr>
              <a:t> Example : the town building </a:t>
            </a:r>
            <a:r>
              <a:rPr lang="en-US" sz="2000" dirty="0" smtClean="0">
                <a:solidFill>
                  <a:srgbClr val="0F0E09"/>
                </a:solidFill>
              </a:rPr>
              <a:t>interface</a:t>
            </a:r>
            <a:endParaRPr lang="en-US" sz="2000" dirty="0" smtClean="0">
              <a:solidFill>
                <a:srgbClr val="0F0E09"/>
              </a:solidFill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Contact with the public</a:t>
            </a: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The work after the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38" dur="5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56" dur="500"/>
                                        <p:tgtEl>
                                          <p:spTgt spid="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5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/>
        </p:nvSpPr>
        <p:spPr>
          <a:xfrm>
            <a:off x="928662" y="3214686"/>
            <a:ext cx="7143800" cy="2571768"/>
          </a:xfrm>
          <a:prstGeom prst="rect">
            <a:avLst/>
          </a:prstGeom>
          <a:solidFill>
            <a:srgbClr val="0D0D0D">
              <a:alpha val="50196"/>
            </a:srgb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1">
              <a:spcBef>
                <a:spcPct val="0"/>
              </a:spcBef>
            </a:pPr>
            <a:endParaRPr lang="en-US" sz="2000" dirty="0" smtClean="0">
              <a:solidFill>
                <a:srgbClr val="0F0E0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356400" y="378000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The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of Heroes of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Might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and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Magic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V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71472" y="857232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i="0" u="sng" strike="noStrike" kern="1200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The </a:t>
            </a:r>
            <a:r>
              <a:rPr kumimoji="0" lang="fr-BE" sz="2800" i="0" u="sng" strike="noStrike" kern="1200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work</a:t>
            </a:r>
            <a:r>
              <a:rPr kumimoji="0" lang="fr-BE" sz="2800" i="0" u="sng" strike="noStrike" kern="1200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fr-BE" sz="2800" i="0" u="sng" strike="noStrike" kern="1200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before</a:t>
            </a:r>
            <a:r>
              <a:rPr kumimoji="0" lang="fr-BE" sz="2800" i="0" u="sng" strike="noStrike" kern="1200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the </a:t>
            </a:r>
            <a:r>
              <a:rPr kumimoji="0" lang="fr-BE" sz="2800" i="0" u="sng" strike="noStrike" kern="1200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endParaRPr kumimoji="0" lang="fr-BE" sz="2800" i="0" u="sng" strike="noStrike" kern="1200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11" name="Image 10" descr="icon-0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857232"/>
            <a:ext cx="2928958" cy="2092112"/>
          </a:xfrm>
          <a:prstGeom prst="rect">
            <a:avLst/>
          </a:prstGeom>
        </p:spPr>
      </p:pic>
      <p:sp>
        <p:nvSpPr>
          <p:cNvPr id="13" name="Titre 1"/>
          <p:cNvSpPr txBox="1">
            <a:spLocks/>
          </p:cNvSpPr>
          <p:nvPr/>
        </p:nvSpPr>
        <p:spPr>
          <a:xfrm>
            <a:off x="571472" y="1285860"/>
            <a:ext cx="5286412" cy="1071570"/>
          </a:xfrm>
          <a:prstGeom prst="rect">
            <a:avLst/>
          </a:prstGeom>
          <a:solidFill>
            <a:srgbClr val="0D0D0D">
              <a:alpha val="50196"/>
            </a:srgb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Feedback about the previous games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baseline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Graphical design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baseline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i="0" strike="noStrike" kern="1200" spc="0" normalizeH="0" baseline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From 2D to 3D &amp; what it </a:t>
            </a: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means</a:t>
            </a:r>
          </a:p>
        </p:txBody>
      </p:sp>
      <p:pic>
        <p:nvPicPr>
          <p:cNvPr id="6" name="Image 5" descr="from2Dto3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85852" y="2714620"/>
            <a:ext cx="6604047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3" grpId="0" animBg="1"/>
      <p:bldP spid="1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56400" y="378000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The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of Heroes of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Might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and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Magic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V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71472" y="857232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i="0" u="sng" strike="noStrike" kern="1200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Main</a:t>
            </a:r>
            <a:r>
              <a:rPr kumimoji="0" lang="fr-BE" sz="2800" i="0" u="sng" strike="noStrike" kern="1200" spc="0" normalizeH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fr-BE" sz="2800" i="0" u="sng" strike="noStrike" kern="1200" spc="0" normalizeH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endParaRPr kumimoji="0" lang="fr-BE" sz="2800" i="0" u="sng" strike="noStrike" kern="1200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642910" y="1285860"/>
            <a:ext cx="5286412" cy="5000660"/>
          </a:xfrm>
          <a:prstGeom prst="rect">
            <a:avLst/>
          </a:prstGeom>
          <a:solidFill>
            <a:srgbClr val="0D0D0D">
              <a:alpha val="50196"/>
            </a:srgb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i="0" strike="noStrike" kern="1200" spc="0" normalizeH="0" baseline="0" noProof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strike="noStrike" kern="1200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work before the </a:t>
            </a:r>
            <a:r>
              <a:rPr kumimoji="0" lang="en-US" sz="2000" strike="noStrike" kern="1200" spc="0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development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Feedback about the previous games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baseline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Graphical design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baseline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i="0" strike="noStrike" kern="1200" spc="0" normalizeH="0" baseline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From 2D to 3D &amp; what it </a:t>
            </a: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means</a:t>
            </a: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i="1" strike="noStrike" kern="1200" spc="0" normalizeH="0" dirty="0" smtClean="0">
                <a:ln>
                  <a:noFill/>
                </a:ln>
                <a:solidFill>
                  <a:srgbClr val="D8B57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Main development</a:t>
            </a:r>
            <a:endParaRPr kumimoji="0" lang="en-US" sz="2000" i="1" strike="noStrike" kern="1200" spc="0" normalizeH="0" baseline="0" dirty="0" smtClean="0">
              <a:ln>
                <a:noFill/>
              </a:ln>
              <a:solidFill>
                <a:srgbClr val="D8B57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baseline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To new producer, new universe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Concept arts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i="0" strike="noStrike" kern="1200" spc="0" normalizeH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Artworks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Mood, atmosphere &amp; tone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kumimoji="0" lang="en-US" sz="2000" i="0" strike="noStrike" kern="1200" spc="0" normalizeH="0" baseline="0" dirty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i="0" strike="noStrike" kern="1200" spc="0" normalizeH="0" baseline="0" dirty="0" smtClean="0">
                <a:ln>
                  <a:noFill/>
                </a:ln>
                <a:solidFill>
                  <a:srgbClr val="0F0E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Enacting core rules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</a:rPr>
              <a:t> Coding </a:t>
            </a:r>
            <a:r>
              <a:rPr lang="en-US" sz="2000" dirty="0">
                <a:solidFill>
                  <a:srgbClr val="0F0E09"/>
                </a:solidFill>
              </a:rPr>
              <a:t>artificial intelligence algorithms</a:t>
            </a:r>
            <a:endParaRPr lang="en-US" sz="2000" dirty="0" smtClean="0">
              <a:solidFill>
                <a:srgbClr val="0F0E09"/>
              </a:solidFill>
              <a:latin typeface="+mj-lt"/>
              <a:ea typeface="+mj-ea"/>
              <a:cs typeface="+mj-cs"/>
            </a:endParaRP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Balancing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</a:rPr>
              <a:t> Features </a:t>
            </a:r>
            <a:r>
              <a:rPr lang="en-US" sz="2000" dirty="0">
                <a:solidFill>
                  <a:srgbClr val="0F0E09"/>
                </a:solidFill>
              </a:rPr>
              <a:t>selection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</a:rPr>
              <a:t> Example : the town building </a:t>
            </a:r>
            <a:r>
              <a:rPr lang="en-US" sz="2000" dirty="0" smtClean="0">
                <a:solidFill>
                  <a:srgbClr val="0F0E09"/>
                </a:solidFill>
              </a:rPr>
              <a:t>interface</a:t>
            </a:r>
            <a:endParaRPr lang="en-US" sz="2000" dirty="0" smtClean="0">
              <a:solidFill>
                <a:srgbClr val="0F0E09"/>
              </a:solidFill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Contact with the public</a:t>
            </a: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The work after the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38" dur="5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56" dur="500"/>
                                        <p:tgtEl>
                                          <p:spTgt spid="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5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56400" y="378000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The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of Heroes of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Might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and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Magic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V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71472" y="857232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i="0" u="sng" strike="noStrike" kern="1200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Main </a:t>
            </a:r>
            <a:r>
              <a:rPr kumimoji="0" lang="fr-BE" sz="2800" i="0" u="sng" strike="noStrike" kern="1200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endParaRPr kumimoji="0" lang="fr-BE" sz="2800" i="0" u="sng" strike="noStrike" kern="1200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11" name="Image 10" descr="icon-0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90621" y="857232"/>
            <a:ext cx="2092112" cy="2092112"/>
          </a:xfrm>
          <a:prstGeom prst="rect">
            <a:avLst/>
          </a:prstGeom>
        </p:spPr>
      </p:pic>
      <p:sp>
        <p:nvSpPr>
          <p:cNvPr id="13" name="Titre 1"/>
          <p:cNvSpPr txBox="1">
            <a:spLocks/>
          </p:cNvSpPr>
          <p:nvPr/>
        </p:nvSpPr>
        <p:spPr>
          <a:xfrm>
            <a:off x="571472" y="1285860"/>
            <a:ext cx="5286412" cy="2928958"/>
          </a:xfrm>
          <a:prstGeom prst="rect">
            <a:avLst/>
          </a:prstGeom>
          <a:solidFill>
            <a:srgbClr val="0D0D0D">
              <a:alpha val="50196"/>
            </a:srgb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dirty="0">
                <a:solidFill>
                  <a:srgbClr val="0F0E09"/>
                </a:solidFill>
              </a:rPr>
              <a:t>To new producer, new universe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</a:rPr>
              <a:t> Concept arts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</a:rPr>
              <a:t> Artworks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</a:rPr>
              <a:t> Mood, atmosphere &amp; tone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</a:rPr>
              <a:t> Enacting core rules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</a:rPr>
              <a:t> Coding artificial intelligence algorithms</a:t>
            </a:r>
            <a:endParaRPr lang="en-US" sz="2000" dirty="0">
              <a:solidFill>
                <a:srgbClr val="0F0E09"/>
              </a:solidFill>
            </a:endParaRP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</a:rPr>
              <a:t> Balancing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</a:rPr>
              <a:t> Features selection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</a:rPr>
              <a:t> Example : the town building interface</a:t>
            </a:r>
            <a:endParaRPr lang="en-US" sz="2000" dirty="0">
              <a:solidFill>
                <a:srgbClr val="0F0E0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56400" y="378000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The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of Heroes of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Might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and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Magic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V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71472" y="857232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i="0" u="sng" strike="noStrike" kern="1200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Main </a:t>
            </a:r>
            <a:r>
              <a:rPr kumimoji="0" lang="fr-BE" sz="2800" i="0" u="sng" strike="noStrike" kern="1200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endParaRPr kumimoji="0" lang="fr-BE" sz="2800" i="0" u="sng" strike="noStrike" kern="1200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571472" y="1285860"/>
            <a:ext cx="8001056" cy="5000660"/>
          </a:xfrm>
          <a:prstGeom prst="rect">
            <a:avLst/>
          </a:prstGeom>
          <a:solidFill>
            <a:srgbClr val="0D0D0D">
              <a:alpha val="50196"/>
            </a:srgb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1">
              <a:spcBef>
                <a:spcPct val="0"/>
              </a:spcBef>
            </a:pPr>
            <a:endParaRPr lang="en-US" sz="2000" dirty="0">
              <a:solidFill>
                <a:srgbClr val="0F0E09"/>
              </a:solidFill>
            </a:endParaRPr>
          </a:p>
        </p:txBody>
      </p:sp>
      <p:pic>
        <p:nvPicPr>
          <p:cNvPr id="16386" name="Picture 2" descr="http://www.heroescorner.de/Heroes_V/images/Tagebuch/LD_Garrison_Haven_N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428736"/>
            <a:ext cx="4776748" cy="2000264"/>
          </a:xfrm>
          <a:prstGeom prst="rect">
            <a:avLst/>
          </a:prstGeom>
          <a:noFill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000372"/>
            <a:ext cx="4262445" cy="3200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3286124"/>
            <a:ext cx="214314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20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23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26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56400" y="378000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The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of Heroes of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Might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and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Magic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V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71472" y="857232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i="0" u="sng" strike="noStrike" kern="1200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Main </a:t>
            </a:r>
            <a:r>
              <a:rPr kumimoji="0" lang="fr-BE" sz="2800" i="0" u="sng" strike="noStrike" kern="1200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endParaRPr kumimoji="0" lang="fr-BE" sz="2800" i="0" u="sng" strike="noStrike" kern="1200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11" name="Image 10" descr="icon-0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90621" y="857232"/>
            <a:ext cx="2092112" cy="2092112"/>
          </a:xfrm>
          <a:prstGeom prst="rect">
            <a:avLst/>
          </a:prstGeom>
        </p:spPr>
      </p:pic>
      <p:sp>
        <p:nvSpPr>
          <p:cNvPr id="13" name="Titre 1"/>
          <p:cNvSpPr txBox="1">
            <a:spLocks/>
          </p:cNvSpPr>
          <p:nvPr/>
        </p:nvSpPr>
        <p:spPr>
          <a:xfrm>
            <a:off x="571472" y="1285860"/>
            <a:ext cx="5286412" cy="2928958"/>
          </a:xfrm>
          <a:prstGeom prst="rect">
            <a:avLst/>
          </a:prstGeom>
          <a:solidFill>
            <a:srgbClr val="0D0D0D">
              <a:alpha val="50196"/>
            </a:srgb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dirty="0">
                <a:solidFill>
                  <a:srgbClr val="0F0E09"/>
                </a:solidFill>
              </a:rPr>
              <a:t>To new producer, new universe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</a:rPr>
              <a:t> Concept arts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</a:rPr>
              <a:t> Artworks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</a:rPr>
              <a:t> Mood, atmosphere &amp; tone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</a:rPr>
              <a:t> Enacting core rules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</a:rPr>
              <a:t> Coding artificial intelligence algorithms</a:t>
            </a:r>
            <a:endParaRPr lang="en-US" sz="2000" dirty="0">
              <a:solidFill>
                <a:srgbClr val="0F0E09"/>
              </a:solidFill>
            </a:endParaRP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>
                <a:solidFill>
                  <a:srgbClr val="0F0E09"/>
                </a:solidFill>
              </a:rPr>
              <a:t> Balancing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</a:rPr>
              <a:t> Features selection</a:t>
            </a:r>
          </a:p>
          <a:p>
            <a:pPr lvl="2">
              <a:spcBef>
                <a:spcPct val="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F0E09"/>
                </a:solidFill>
              </a:rPr>
              <a:t> Example : the town building interface</a:t>
            </a:r>
            <a:endParaRPr lang="en-US" sz="2000" dirty="0">
              <a:solidFill>
                <a:srgbClr val="0F0E0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/>
          <p:cNvSpPr txBox="1">
            <a:spLocks/>
          </p:cNvSpPr>
          <p:nvPr/>
        </p:nvSpPr>
        <p:spPr>
          <a:xfrm>
            <a:off x="571472" y="1214422"/>
            <a:ext cx="8001056" cy="5000660"/>
          </a:xfrm>
          <a:prstGeom prst="rect">
            <a:avLst/>
          </a:prstGeom>
          <a:solidFill>
            <a:srgbClr val="0D0D0D">
              <a:alpha val="50196"/>
            </a:srgb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lvl="1">
              <a:spcBef>
                <a:spcPct val="0"/>
              </a:spcBef>
            </a:pPr>
            <a:endParaRPr lang="en-US" sz="2000" dirty="0">
              <a:solidFill>
                <a:srgbClr val="0F0E09"/>
              </a:solidFill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356400" y="378000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The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of Heroes of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Might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and </a:t>
            </a:r>
            <a:r>
              <a:rPr kumimoji="0" lang="fr-BE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Magic</a:t>
            </a:r>
            <a:r>
              <a:rPr kumimoji="0" lang="fr-B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V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71472" y="857232"/>
            <a:ext cx="6500858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800" i="0" u="sng" strike="noStrike" kern="1200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Main </a:t>
            </a:r>
            <a:r>
              <a:rPr kumimoji="0" lang="fr-BE" sz="2800" i="0" u="sng" strike="noStrike" kern="1200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development</a:t>
            </a:r>
            <a:endParaRPr kumimoji="0" lang="fr-BE" sz="2800" i="0" u="sng" strike="noStrike" kern="1200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29698" name="Picture 2" descr="Heroes of Might and Magic V - Imag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78300" y="1357298"/>
            <a:ext cx="1965138" cy="2643206"/>
          </a:xfrm>
          <a:prstGeom prst="rect">
            <a:avLst/>
          </a:prstGeom>
          <a:noFill/>
        </p:spPr>
      </p:pic>
      <p:pic>
        <p:nvPicPr>
          <p:cNvPr id="29712" name="Picture 16" descr="http://www.mightandmagic.com/HeroesV/fr/artworks/hd/HOMM5_Inferno_Creature_Nightma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857628"/>
            <a:ext cx="3071834" cy="2303876"/>
          </a:xfrm>
          <a:prstGeom prst="rect">
            <a:avLst/>
          </a:prstGeom>
          <a:noFill/>
        </p:spPr>
      </p:pic>
      <p:pic>
        <p:nvPicPr>
          <p:cNvPr id="29700" name="Picture 4" descr="Heroes of Might and Magic V - Imag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1357298"/>
            <a:ext cx="1933569" cy="2778269"/>
          </a:xfrm>
          <a:prstGeom prst="rect">
            <a:avLst/>
          </a:prstGeom>
          <a:noFill/>
        </p:spPr>
      </p:pic>
      <p:pic>
        <p:nvPicPr>
          <p:cNvPr id="29714" name="Picture 18" descr="http://www.archangelcastle.com/h5/Presentation/Images/Dessins/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4159572"/>
            <a:ext cx="4143404" cy="2126948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29716" name="Picture 20" descr="http://www.archangelcastle.com/h5/Presentation/Images/Artworks/1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48" y="1428760"/>
            <a:ext cx="1875230" cy="2500306"/>
          </a:xfrm>
          <a:prstGeom prst="rect">
            <a:avLst/>
          </a:prstGeom>
          <a:noFill/>
        </p:spPr>
      </p:pic>
      <p:pic>
        <p:nvPicPr>
          <p:cNvPr id="29718" name="Picture 22" descr="http://www.archangelcastle.com/h5/Presentation/Images/Artworks/4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4876" y="1571612"/>
            <a:ext cx="1768091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32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35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38" dur="5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41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44" dur="5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47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867</TotalTime>
  <Words>846</Words>
  <Application>Microsoft Office PowerPoint</Application>
  <PresentationFormat>Affichage à l'écran (4:3)</PresentationFormat>
  <Paragraphs>168</Paragraphs>
  <Slides>15</Slides>
  <Notes>13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Thème Office</vt:lpstr>
      <vt:lpstr>The development of Heroes of Might and Magic V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</vt:vector>
  </TitlesOfParts>
  <Company>ULg - Université de Liège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David Taralla</dc:creator>
  <cp:lastModifiedBy>David Taralla</cp:lastModifiedBy>
  <cp:revision>69</cp:revision>
  <dcterms:created xsi:type="dcterms:W3CDTF">2009-10-11T14:30:45Z</dcterms:created>
  <dcterms:modified xsi:type="dcterms:W3CDTF">2009-11-09T08:36:51Z</dcterms:modified>
</cp:coreProperties>
</file>